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eg" ContentType="image/jpeg"/>
  <Override PartName="/ppt/notesSlides/notesSlide3.xml" ContentType="application/vnd.openxmlformats-officedocument.presentationml.notesSlide+xml"/>
  <Override PartName="/ppt/media/image20.jpeg" ContentType="image/jpeg"/>
  <Override PartName="/ppt/notesSlides/notesSlide4.xml" ContentType="application/vnd.openxmlformats-officedocument.presentationml.notesSlide+xml"/>
  <Override PartName="/ppt/media/image21.jpeg" ContentType="image/jpeg"/>
  <Override PartName="/ppt/media/image22.jpeg" ContentType="image/jpeg"/>
  <Override PartName="/ppt/notesSlides/notesSlide5.xml" ContentType="application/vnd.openxmlformats-officedocument.presentationml.notesSlide+xml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notesSlides/notesSlide6.xml" ContentType="application/vnd.openxmlformats-officedocument.presentationml.notesSlide+xml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Pale areas are dominant Molinia - Purple Moor-grass - absent from there. Speeded up on way back - perhaps missed it?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In all the remaining +/- “intact” mires near sea-level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A 591 - Rough How Bridge, S end of High Rigg - one of just TWO sites discovered SO FAR in the Lake District.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pPr/>
            <a:r>
              <a:t>usual associates - but actually emergent from bog pools.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species -  TWO dealt with SUPERFICIALLY - ONE even more superficially...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species -  TWO dealt with SUPERFICIALLY - ONE even more superficially...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edencroft2.co.uk/deergrasses.html" TargetMode="External"/><Relationship Id="rId3" Type="http://schemas.openxmlformats.org/officeDocument/2006/relationships/hyperlink" Target="http://www.edencroft2.co.uk/resources/Separation-of-taxa-6.pdf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hyperlink" Target="http://www.edencroft2.co.uk/resources/Associates.pdf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hyperlink" Target="http://www.edencroft2.co.uk/deergrasses/stemvertsect.html" TargetMode="Externa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hyperlink" Target="http://www.edencroft2.co.uk/deergrasses/stemXsect.html" TargetMode="Externa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hyperlink" Target="http://www.edencroft2.co.uk/deergrasses/stemXsect.html" TargetMode="Externa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hyperlink" Target="http://www.edencroft2.co.uk/deergrasses/stemXsect.html" TargetMode="Externa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edencroft2.co.uk/deergrasses.html" TargetMode="External"/><Relationship Id="rId3" Type="http://schemas.openxmlformats.org/officeDocument/2006/relationships/hyperlink" Target="http://www.edencroft2.co.uk/resources/Separation-of-taxa-6.pdf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60959" y="49871"/>
            <a:ext cx="12882882" cy="9653858"/>
          </a:xfrm>
          <a:prstGeom prst="rect">
            <a:avLst/>
          </a:prstGeom>
          <a:ln w="127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0" name="Three Trichophorum taxa ~ ID &amp; ecology"/>
          <p:cNvSpPr txBox="1"/>
          <p:nvPr>
            <p:ph type="ctrTitle"/>
          </p:nvPr>
        </p:nvSpPr>
        <p:spPr>
          <a:xfrm>
            <a:off x="1270000" y="3399132"/>
            <a:ext cx="10464800" cy="1547961"/>
          </a:xfrm>
          <a:prstGeom prst="rect">
            <a:avLst/>
          </a:prstGeom>
        </p:spPr>
        <p:txBody>
          <a:bodyPr/>
          <a:lstStyle/>
          <a:p>
            <a:pPr>
              <a:defRPr b="1" sz="3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Three </a:t>
            </a:r>
            <a:r>
              <a:rPr i="1"/>
              <a:t>Trichophorum</a:t>
            </a:r>
            <a:r>
              <a:t> taxa ~ ID &amp; ecology</a:t>
            </a:r>
          </a:p>
        </p:txBody>
      </p:sp>
      <p:sp>
        <p:nvSpPr>
          <p:cNvPr id="121" name="Jeremy Roberts, April 2018"/>
          <p:cNvSpPr txBox="1"/>
          <p:nvPr/>
        </p:nvSpPr>
        <p:spPr>
          <a:xfrm>
            <a:off x="8548296" y="7111986"/>
            <a:ext cx="3901688" cy="86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1" i="1" sz="1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Jeremy Roberts, February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‘Northern’ Deergrass…"/>
          <p:cNvSpPr txBox="1"/>
          <p:nvPr/>
        </p:nvSpPr>
        <p:spPr>
          <a:xfrm>
            <a:off x="1068393" y="808494"/>
            <a:ext cx="3603535" cy="832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2000"/>
              </a:spcBef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Northern</a:t>
            </a:r>
            <a:r>
              <a:t> </a:t>
            </a:r>
            <a:r>
              <a:rPr b="1"/>
              <a:t>Deergrass</a:t>
            </a:r>
            <a:endParaRPr b="1"/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 s.s. (=‘sensu stricto’)</a:t>
            </a:r>
          </a:p>
          <a:p>
            <a:pPr>
              <a:spcBef>
                <a:spcPts val="400"/>
              </a:spcBef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arctic-alpine; circumpolar</a:t>
            </a: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base-rich habitats </a:t>
            </a:r>
            <a:r>
              <a:rPr i="0"/>
              <a:t>and</a:t>
            </a:r>
            <a:r>
              <a:t> deep peat mires</a:t>
            </a: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i="1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Widespread in northern and central Europe</a:t>
            </a: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[grateful thanks to Andy Amphlett for ‘sorting’ the DDb data for this map!]</a:t>
            </a:r>
          </a:p>
        </p:txBody>
      </p:sp>
      <p:pic>
        <p:nvPicPr>
          <p:cNvPr id="154" name="Map T cespit copy.png" descr="Map T cespit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360" y="237190"/>
            <a:ext cx="6669439" cy="9279220"/>
          </a:xfrm>
          <a:prstGeom prst="rect">
            <a:avLst/>
          </a:prstGeom>
          <a:ln w="12700">
            <a:solidFill>
              <a:srgbClr val="80BFFF"/>
            </a:solidFill>
            <a:miter lim="400000"/>
          </a:ln>
        </p:spPr>
      </p:pic>
      <p:sp>
        <p:nvSpPr>
          <p:cNvPr id="155" name="(19th C)"/>
          <p:cNvSpPr txBox="1"/>
          <p:nvPr/>
        </p:nvSpPr>
        <p:spPr>
          <a:xfrm>
            <a:off x="9154243" y="6618702"/>
            <a:ext cx="766471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solidFill>
                  <a:srgbClr val="FF7E79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(19th 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… and the pesky hybrid,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6">
              <a:spcBef>
                <a:spcPts val="1100"/>
              </a:spcBef>
              <a:defRPr b="1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and the pesky hybrid,</a:t>
            </a:r>
          </a:p>
          <a:p>
            <a:pPr defTabSz="373886">
              <a:spcBef>
                <a:spcPts val="1100"/>
              </a:spcBef>
              <a:defRPr b="1" i="1" sz="1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× foersteri</a:t>
            </a:r>
          </a:p>
          <a:p>
            <a:pPr defTabSz="373886">
              <a:spcBef>
                <a:spcPts val="1100"/>
              </a:spcBef>
              <a:defRPr b="1" i="1" sz="15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373886">
              <a:spcBef>
                <a:spcPts val="1100"/>
              </a:spcBef>
              <a:defRPr b="1" i="1" sz="15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373886">
              <a:spcBef>
                <a:spcPts val="1100"/>
              </a:spcBef>
              <a:defRPr b="1" i="1" sz="15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373886">
              <a:spcBef>
                <a:spcPts val="1100"/>
              </a:spcBef>
              <a:defRPr b="1" i="1" sz="15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373886">
              <a:spcBef>
                <a:spcPts val="1100"/>
              </a:spcBef>
              <a:defRPr sz="1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…of which more anon.</a:t>
            </a:r>
          </a:p>
        </p:txBody>
      </p:sp>
      <p:pic>
        <p:nvPicPr>
          <p:cNvPr id="158" name="Map T x foersteri.png" descr="Map T x foerster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7076" y="234336"/>
            <a:ext cx="6566530" cy="9284928"/>
          </a:xfrm>
          <a:prstGeom prst="rect">
            <a:avLst/>
          </a:prstGeom>
          <a:ln w="12700">
            <a:solidFill>
              <a:srgbClr val="80BFFF"/>
            </a:solidFill>
            <a:miter lim="400000"/>
          </a:ln>
        </p:spPr>
      </p:pic>
      <p:sp>
        <p:nvSpPr>
          <p:cNvPr id="159" name="‘Hybrid’ Deergrass…"/>
          <p:cNvSpPr txBox="1"/>
          <p:nvPr/>
        </p:nvSpPr>
        <p:spPr>
          <a:xfrm>
            <a:off x="1004893" y="886760"/>
            <a:ext cx="3603535" cy="656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>
              <a:spcBef>
                <a:spcPts val="2000"/>
              </a:spcBef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Hybrid Deergrass</a:t>
            </a: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× foersteri</a:t>
            </a:r>
          </a:p>
          <a:p>
            <a:pPr>
              <a:spcBef>
                <a:spcPts val="400"/>
              </a:spcBef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 overlap zone of parent species: </a:t>
            </a: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‘Atlantic-subtlantic’</a:t>
            </a: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base-rich habitats </a:t>
            </a:r>
            <a:r>
              <a:rPr i="0"/>
              <a:t>and</a:t>
            </a:r>
            <a:r>
              <a:t> deep peat mires</a:t>
            </a: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4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NB: widespread in Wales, where </a:t>
            </a:r>
            <a:r>
              <a:rPr i="1"/>
              <a:t>cespitosum</a:t>
            </a:r>
            <a:r>
              <a:t> parent not yet found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60959" y="49871"/>
            <a:ext cx="12882882" cy="9653858"/>
          </a:xfrm>
          <a:prstGeom prst="rect">
            <a:avLst/>
          </a:prstGeom>
          <a:ln w="127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62" name="Where to seek Northern Deergrass, Trichophorum cespitosum s.s.…"/>
          <p:cNvSpPr txBox="1"/>
          <p:nvPr>
            <p:ph type="ctrTitle"/>
          </p:nvPr>
        </p:nvSpPr>
        <p:spPr>
          <a:xfrm>
            <a:off x="2678581" y="2683941"/>
            <a:ext cx="7647638" cy="3302002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 to seek Northern Deergrass, </a:t>
            </a:r>
            <a:r>
              <a:rPr i="1"/>
              <a:t>Trichophorum cespitosum s.s.</a:t>
            </a:r>
            <a:endParaRPr i="1"/>
          </a:p>
          <a:p>
            <a:pPr>
              <a:spcBef>
                <a:spcPts val="10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Occurs in two very different  habitats</a:t>
            </a: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1: BASIC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an-131013-0003 crop.jpeg" descr="Scan-131013-0003 cro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3388" y="4203072"/>
            <a:ext cx="9248767" cy="133729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… calcareous habitats flagged in Sedges of the British Isles…"/>
          <p:cNvSpPr txBox="1"/>
          <p:nvPr/>
        </p:nvSpPr>
        <p:spPr>
          <a:xfrm>
            <a:off x="2086815" y="6605240"/>
            <a:ext cx="4554695" cy="112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calcareous habitats flagged in </a:t>
            </a:r>
            <a:r>
              <a:rPr i="1"/>
              <a:t>Sedges of the British Isles</a:t>
            </a:r>
            <a:endParaRPr i="1"/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(BSBI, 2007)</a:t>
            </a:r>
          </a:p>
        </p:txBody>
      </p:sp>
      <p:pic>
        <p:nvPicPr>
          <p:cNvPr id="166" name="Line" descr="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6470" y="4818014"/>
            <a:ext cx="6330663" cy="25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Line" descr="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6604" y="5488573"/>
            <a:ext cx="5722608" cy="2540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→"/>
          <p:cNvSpPr txBox="1"/>
          <p:nvPr/>
        </p:nvSpPr>
        <p:spPr>
          <a:xfrm>
            <a:off x="2082719" y="4602113"/>
            <a:ext cx="4191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→</a:t>
            </a:r>
          </a:p>
        </p:txBody>
      </p:sp>
      <p:sp>
        <p:nvSpPr>
          <p:cNvPr id="169" name="→"/>
          <p:cNvSpPr txBox="1"/>
          <p:nvPr/>
        </p:nvSpPr>
        <p:spPr>
          <a:xfrm>
            <a:off x="2082719" y="5201332"/>
            <a:ext cx="4191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→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3178Exportsm.JPG" descr="IMG_3178Export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911" y="1228023"/>
            <a:ext cx="12364978" cy="8243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alcareous seepages,…"/>
          <p:cNvSpPr txBox="1"/>
          <p:nvPr/>
        </p:nvSpPr>
        <p:spPr>
          <a:xfrm>
            <a:off x="1069357" y="366455"/>
            <a:ext cx="7938724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calcareous seepages,</a:t>
            </a:r>
          </a:p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Widdybank Pasture, Teesdale ~ 395 metres a.s.l.</a:t>
            </a:r>
          </a:p>
        </p:txBody>
      </p:sp>
      <p:sp>
        <p:nvSpPr>
          <p:cNvPr id="173" name="T. cespitosum s.s."/>
          <p:cNvSpPr txBox="1"/>
          <p:nvPr/>
        </p:nvSpPr>
        <p:spPr>
          <a:xfrm>
            <a:off x="10071067" y="702091"/>
            <a:ext cx="23657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s.s.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186asm.JPG" descr="IMG_3186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441" y="1145018"/>
            <a:ext cx="12591919" cy="839461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calcareous seepages:…"/>
          <p:cNvSpPr txBox="1"/>
          <p:nvPr/>
        </p:nvSpPr>
        <p:spPr>
          <a:xfrm>
            <a:off x="1069357" y="366455"/>
            <a:ext cx="7938724" cy="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calcareous seepages:</a:t>
            </a:r>
          </a:p>
          <a:p>
            <a:pPr algn="l">
              <a:spcBef>
                <a:spcPts val="2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Widdybank Pasture, Teesdale  ~ 395 metres a.s.l.</a:t>
            </a:r>
          </a:p>
        </p:txBody>
      </p:sp>
      <p:sp>
        <p:nvSpPr>
          <p:cNvPr id="177" name="T. cespitosum s.s."/>
          <p:cNvSpPr txBox="1"/>
          <p:nvPr/>
        </p:nvSpPr>
        <p:spPr>
          <a:xfrm>
            <a:off x="10071067" y="714791"/>
            <a:ext cx="23657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s.s.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3182Sm.jpg" descr="IMG_3182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491" y="1204859"/>
            <a:ext cx="12387817" cy="825854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… here with Alpine Rush Juncus alpinoarticulatus"/>
          <p:cNvSpPr txBox="1"/>
          <p:nvPr/>
        </p:nvSpPr>
        <p:spPr>
          <a:xfrm>
            <a:off x="434737" y="579560"/>
            <a:ext cx="6785711" cy="40451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155" tIns="37155" rIns="37155" bIns="37155" anchor="ctr">
            <a:spAutoFit/>
          </a:bodyPr>
          <a:lstStyle/>
          <a:p>
            <a:pPr algn="l" defTabSz="585216"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here with Alpine Rush </a:t>
            </a:r>
            <a:r>
              <a:rPr i="1"/>
              <a:t>Juncus alpinoarticulatus</a:t>
            </a:r>
          </a:p>
        </p:txBody>
      </p:sp>
      <p:sp>
        <p:nvSpPr>
          <p:cNvPr id="181" name="T. cespitosum s.s."/>
          <p:cNvSpPr txBox="1"/>
          <p:nvPr/>
        </p:nvSpPr>
        <p:spPr>
          <a:xfrm>
            <a:off x="10071067" y="524291"/>
            <a:ext cx="23657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s.s.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2956asm.JPG" descr="IMG_2956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757" y="1171466"/>
            <a:ext cx="12407287" cy="827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Glen Fender Meadows/Monzie – remarkably similar habitat to Widdybank Pasture …"/>
          <p:cNvSpPr txBox="1"/>
          <p:nvPr/>
        </p:nvSpPr>
        <p:spPr>
          <a:xfrm>
            <a:off x="300366" y="517938"/>
            <a:ext cx="10662603" cy="404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155" tIns="37155" rIns="37155" bIns="37155" anchor="ctr">
            <a:spAutoFit/>
          </a:bodyPr>
          <a:lstStyle/>
          <a:p>
            <a:pPr defTabSz="585216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Glen Fender Meadows/Monzie </a:t>
            </a:r>
            <a:r>
              <a:rPr b="0"/>
              <a:t>– remarkably similar habitat to Widdybank Pasture …</a:t>
            </a:r>
          </a:p>
        </p:txBody>
      </p:sp>
      <p:sp>
        <p:nvSpPr>
          <p:cNvPr id="185" name="T. cespitosum s.s."/>
          <p:cNvSpPr txBox="1"/>
          <p:nvPr/>
        </p:nvSpPr>
        <p:spPr>
          <a:xfrm>
            <a:off x="10216658" y="1218275"/>
            <a:ext cx="236575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s.s.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2953asm.JPG" descr="IMG_2953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520" y="1164720"/>
            <a:ext cx="12465761" cy="831050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[… but occurs with (the yummy) Brown Bog-rush Schoenus ferrugineus]"/>
          <p:cNvSpPr txBox="1"/>
          <p:nvPr/>
        </p:nvSpPr>
        <p:spPr>
          <a:xfrm>
            <a:off x="286204" y="460854"/>
            <a:ext cx="9592990" cy="404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155" tIns="37155" rIns="37155" bIns="37155" anchor="ctr">
            <a:spAutoFit/>
          </a:bodyPr>
          <a:lstStyle/>
          <a:p>
            <a:pPr algn="l" defTabSz="585216">
              <a:spcBef>
                <a:spcPts val="10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[… but occurs with (the yummy) Brown Bog-rush </a:t>
            </a:r>
            <a:r>
              <a:rPr i="1"/>
              <a:t>Schoenus ferrugineus</a:t>
            </a:r>
            <a:r>
              <a:t>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2939sm.jpg" descr="IMG_2939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12" y="1189071"/>
            <a:ext cx="12511376" cy="833766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richophorum cespitosum…"/>
          <p:cNvSpPr txBox="1"/>
          <p:nvPr/>
        </p:nvSpPr>
        <p:spPr>
          <a:xfrm>
            <a:off x="785062" y="360378"/>
            <a:ext cx="8469558" cy="73471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155" tIns="37155" rIns="37155" bIns="37155" anchor="ctr">
            <a:spAutoFit/>
          </a:bodyPr>
          <a:lstStyle/>
          <a:p>
            <a:pPr algn="l" defTabSz="585216">
              <a:spcBef>
                <a:spcPts val="8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</a:t>
            </a:r>
          </a:p>
          <a:p>
            <a:pPr algn="l" defTabSz="585216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Glen Fender Meadows, with </a:t>
            </a:r>
            <a:r>
              <a:rPr i="1"/>
              <a:t>Triglochin, Saxifraga aizoides</a:t>
            </a:r>
            <a:r>
              <a:t>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inks to:…"/>
          <p:cNvSpPr txBox="1"/>
          <p:nvPr/>
        </p:nvSpPr>
        <p:spPr>
          <a:xfrm>
            <a:off x="992353" y="2270811"/>
            <a:ext cx="11020094" cy="3284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3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>
              <a:lnSpc>
                <a:spcPct val="14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Links to:</a:t>
            </a:r>
          </a:p>
          <a:p>
            <a:pPr>
              <a:lnSpc>
                <a:spcPct val="14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a lot more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more information</a:t>
            </a:r>
            <a:r>
              <a:t> on the genus,</a:t>
            </a:r>
          </a:p>
          <a:p>
            <a:pPr>
              <a:lnSpc>
                <a:spcPct val="14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e.g. a</a:t>
            </a:r>
            <a:r>
              <a:t> downloadable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field-guide</a:t>
            </a:r>
            <a:r>
              <a:t>:</a:t>
            </a:r>
          </a:p>
          <a:p>
            <a:pPr>
              <a:lnSpc>
                <a:spcPct val="140000"/>
              </a:lnSpc>
              <a:defRPr sz="2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>
              <a:defRPr b="1" i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…and next, some history…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3176Alteredasm.JPG" descr="IMG_3176Altered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347" y="1157945"/>
            <a:ext cx="12606106" cy="84040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+++ Trichophorum cespitosum…"/>
          <p:cNvSpPr txBox="1"/>
          <p:nvPr/>
        </p:nvSpPr>
        <p:spPr>
          <a:xfrm>
            <a:off x="373303" y="254841"/>
            <a:ext cx="11700311" cy="861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155" tIns="37155" rIns="37155" bIns="37155" anchor="ctr">
            <a:spAutoFit/>
          </a:bodyPr>
          <a:lstStyle/>
          <a:p>
            <a:pPr algn="l" defTabSz="585216">
              <a:spcBef>
                <a:spcPts val="10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+++ Trichophorum cespitosum</a:t>
            </a:r>
          </a:p>
          <a:p>
            <a:pPr algn="l" defTabSz="585216"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calcareous seepages in blanket bog, Pennine Way at Chesters Burn Northumberland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richophorum cespitosum…"/>
          <p:cNvSpPr txBox="1"/>
          <p:nvPr/>
        </p:nvSpPr>
        <p:spPr>
          <a:xfrm>
            <a:off x="304662" y="222441"/>
            <a:ext cx="9218774" cy="797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spcBef>
                <a:spcPts val="6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</a:t>
            </a:r>
          </a:p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Allt Glean Chaorachain, An Teallach ~ 260 metres a.s.l.</a:t>
            </a:r>
          </a:p>
        </p:txBody>
      </p:sp>
      <p:pic>
        <p:nvPicPr>
          <p:cNvPr id="197" name="An Teallach 1.jpeg" descr="An Teallach 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129" y="1166429"/>
            <a:ext cx="12506541" cy="8337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richophorum cespitosum…"/>
          <p:cNvSpPr txBox="1"/>
          <p:nvPr/>
        </p:nvSpPr>
        <p:spPr>
          <a:xfrm>
            <a:off x="304663" y="310842"/>
            <a:ext cx="9169094" cy="797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spcBef>
                <a:spcPts val="600"/>
              </a:spcBef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</a:t>
            </a:r>
          </a:p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Allt Glean Chaorachain, An Teallach, with </a:t>
            </a:r>
            <a:r>
              <a:rPr i="1"/>
              <a:t>Pinguicula</a:t>
            </a:r>
          </a:p>
        </p:txBody>
      </p:sp>
      <p:pic>
        <p:nvPicPr>
          <p:cNvPr id="200" name="An Teallach 2.jpeg" descr="An Teallach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06" y="1223438"/>
            <a:ext cx="12394388" cy="826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"/>
          <p:cNvSpPr/>
          <p:nvPr/>
        </p:nvSpPr>
        <p:spPr>
          <a:xfrm>
            <a:off x="60959" y="49871"/>
            <a:ext cx="12882882" cy="9653858"/>
          </a:xfrm>
          <a:prstGeom prst="rect">
            <a:avLst/>
          </a:prstGeom>
          <a:ln w="127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03" name="Where to seek Northern Deergrass, Trichophorum cespitosum s.s.…"/>
          <p:cNvSpPr txBox="1"/>
          <p:nvPr/>
        </p:nvSpPr>
        <p:spPr>
          <a:xfrm>
            <a:off x="2714747" y="2578788"/>
            <a:ext cx="7575306" cy="330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 to seek Northern Deergrass, </a:t>
            </a:r>
            <a:r>
              <a:rPr i="1"/>
              <a:t>Trichophorum cespitosum s.s.</a:t>
            </a:r>
            <a:endParaRPr i="1"/>
          </a:p>
          <a:p>
            <a:pPr>
              <a:spcBef>
                <a:spcPts val="10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Occurs in two very different  habitats</a:t>
            </a: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2: ACIDIC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3175 sm.jpg" descr="IMG_3175 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594" y="1109868"/>
            <a:ext cx="12681612" cy="845440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lagg zone inflows (slightly mineral-enriched) BUT also far out on quaking bog…"/>
          <p:cNvSpPr txBox="1"/>
          <p:nvPr/>
        </p:nvSpPr>
        <p:spPr>
          <a:xfrm>
            <a:off x="469876" y="200288"/>
            <a:ext cx="10189906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lagg zone inflows (slightly mineral-enriched) BUT also far out on quaking bog</a:t>
            </a:r>
          </a:p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Muckle Moss, Roman Wall, with abundant hybrid</a:t>
            </a:r>
          </a:p>
        </p:txBody>
      </p:sp>
      <p:sp>
        <p:nvSpPr>
          <p:cNvPr id="207" name="T. cespitosum s.s."/>
          <p:cNvSpPr txBox="1"/>
          <p:nvPr/>
        </p:nvSpPr>
        <p:spPr>
          <a:xfrm>
            <a:off x="10468132" y="649149"/>
            <a:ext cx="23657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s.s.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3414asm.JPG" descr="IMG_3414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105" y="1178482"/>
            <a:ext cx="12458590" cy="830572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basin- and raised-mires…"/>
          <p:cNvSpPr txBox="1"/>
          <p:nvPr/>
        </p:nvSpPr>
        <p:spPr>
          <a:xfrm>
            <a:off x="297566" y="305641"/>
            <a:ext cx="3769281" cy="81091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155" tIns="37155" rIns="37155" bIns="37155">
            <a:spAutoFit/>
          </a:bodyPr>
          <a:lstStyle/>
          <a:p>
            <a:pPr algn="l"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basin- and raised-mires</a:t>
            </a:r>
          </a:p>
          <a:p>
            <a:pPr algn="l"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Cumbria/Northumberland</a:t>
            </a:r>
          </a:p>
        </p:txBody>
      </p:sp>
      <p:sp>
        <p:nvSpPr>
          <p:cNvPr id="211" name="T. × foersteri dominating on peat-surface …"/>
          <p:cNvSpPr txBox="1"/>
          <p:nvPr/>
        </p:nvSpPr>
        <p:spPr>
          <a:xfrm>
            <a:off x="6576441" y="556632"/>
            <a:ext cx="560853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× foersteri</a:t>
            </a:r>
            <a:r>
              <a:rPr i="0"/>
              <a:t> here </a:t>
            </a:r>
            <a:r>
              <a:rPr i="0"/>
              <a:t>dominating on peat-surface…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3410Edinasm.JPG" descr="IMG_3410Edin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66" y="1214053"/>
            <a:ext cx="12440068" cy="829338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basin- and raised-mires…"/>
          <p:cNvSpPr txBox="1"/>
          <p:nvPr/>
        </p:nvSpPr>
        <p:spPr>
          <a:xfrm>
            <a:off x="314270" y="297225"/>
            <a:ext cx="4140141" cy="81091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155" tIns="37155" rIns="37155" bIns="37155" anchor="ctr">
            <a:spAutoFit/>
          </a:bodyPr>
          <a:lstStyle/>
          <a:p>
            <a:pPr algn="l"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basin- and raised-mires</a:t>
            </a:r>
          </a:p>
          <a:p>
            <a:pPr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Cumbria/Northumberland</a:t>
            </a:r>
          </a:p>
        </p:txBody>
      </p:sp>
      <p:sp>
        <p:nvSpPr>
          <p:cNvPr id="215" name="T. × foersteri dominating on peat-surface…"/>
          <p:cNvSpPr txBox="1"/>
          <p:nvPr/>
        </p:nvSpPr>
        <p:spPr>
          <a:xfrm>
            <a:off x="6536628" y="556632"/>
            <a:ext cx="56881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× foersteri </a:t>
            </a:r>
            <a:r>
              <a:rPr i="0"/>
              <a:t>dominating on peat-surface, with…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3427EdinExport.JPG" descr="IMG_3427EdinExpo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619" y="1161142"/>
            <a:ext cx="12553562" cy="836904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basin- and raised-mires…"/>
          <p:cNvSpPr txBox="1"/>
          <p:nvPr/>
        </p:nvSpPr>
        <p:spPr>
          <a:xfrm>
            <a:off x="534428" y="283118"/>
            <a:ext cx="3432582" cy="81091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155" tIns="37155" rIns="37155" bIns="37155" anchor="ctr">
            <a:spAutoFit/>
          </a:bodyPr>
          <a:lstStyle/>
          <a:p>
            <a:pPr algn="l"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basin- and raised-mires</a:t>
            </a:r>
          </a:p>
          <a:p>
            <a:pPr algn="l" defTabSz="585216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Cumbria/Northumberland</a:t>
            </a:r>
          </a:p>
        </p:txBody>
      </p:sp>
      <p:sp>
        <p:nvSpPr>
          <p:cNvPr id="219" name="… T. cespitosum typically down in runnels/seepages, taller hybrid above"/>
          <p:cNvSpPr txBox="1"/>
          <p:nvPr/>
        </p:nvSpPr>
        <p:spPr>
          <a:xfrm>
            <a:off x="4392948" y="675845"/>
            <a:ext cx="835268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</a:t>
            </a:r>
            <a:r>
              <a:rPr i="1"/>
              <a:t>T. cespitosum </a:t>
            </a:r>
            <a:r>
              <a:t>typically down in runnels/seepages, taller hybrid above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13-10-12 at 22.18.18.tiff" descr="Screen shot 2013-10-12 at 22.18.18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714" y="1432404"/>
            <a:ext cx="12587371" cy="808345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4.8 km track…"/>
          <p:cNvSpPr txBox="1"/>
          <p:nvPr/>
        </p:nvSpPr>
        <p:spPr>
          <a:xfrm>
            <a:off x="6839966" y="4887468"/>
            <a:ext cx="1855245" cy="721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4.8 km track</a:t>
            </a:r>
          </a:p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~ 217 plants </a:t>
            </a:r>
          </a:p>
        </p:txBody>
      </p:sp>
      <p:sp>
        <p:nvSpPr>
          <p:cNvPr id="223" name="T. cespitosum logged along a route over Butterburn Flow, most frequent on the deepest peat lobes…"/>
          <p:cNvSpPr txBox="1"/>
          <p:nvPr/>
        </p:nvSpPr>
        <p:spPr>
          <a:xfrm>
            <a:off x="615710" y="325749"/>
            <a:ext cx="1145984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cespitosum</a:t>
            </a:r>
            <a:r>
              <a:rPr i="0"/>
              <a:t> logged along a route over Butterburn Flow, most frequent on the deepest peat lobes</a:t>
            </a:r>
          </a:p>
          <a:p>
            <a:pPr>
              <a:spcBef>
                <a:spcPts val="18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[estimated population over whole 410 hectare site: 100,000 plants!]</a:t>
            </a:r>
          </a:p>
        </p:txBody>
      </p:sp>
      <p:sp>
        <p:nvSpPr>
          <p:cNvPr id="224" name="[hurrying home: no searching!]"/>
          <p:cNvSpPr txBox="1"/>
          <p:nvPr/>
        </p:nvSpPr>
        <p:spPr>
          <a:xfrm rot="1140000">
            <a:off x="4754307" y="6789102"/>
            <a:ext cx="2520469" cy="30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[hurrying home: no searching!]</a:t>
            </a:r>
          </a:p>
        </p:txBody>
      </p:sp>
      <p:sp>
        <p:nvSpPr>
          <p:cNvPr id="225" name="Cumberland"/>
          <p:cNvSpPr txBox="1"/>
          <p:nvPr/>
        </p:nvSpPr>
        <p:spPr>
          <a:xfrm>
            <a:off x="5164604" y="2438929"/>
            <a:ext cx="1377316" cy="36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Cumberland</a:t>
            </a:r>
          </a:p>
        </p:txBody>
      </p:sp>
      <p:sp>
        <p:nvSpPr>
          <p:cNvPr id="226" name="Northumberland"/>
          <p:cNvSpPr txBox="1"/>
          <p:nvPr/>
        </p:nvSpPr>
        <p:spPr>
          <a:xfrm>
            <a:off x="2686702" y="1922842"/>
            <a:ext cx="1797242" cy="36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Northumberland</a:t>
            </a:r>
          </a:p>
        </p:txBody>
      </p:sp>
      <p:sp>
        <p:nvSpPr>
          <p:cNvPr id="227" name="R. Irthing"/>
          <p:cNvSpPr txBox="1"/>
          <p:nvPr/>
        </p:nvSpPr>
        <p:spPr>
          <a:xfrm>
            <a:off x="7141842" y="1734353"/>
            <a:ext cx="1057568" cy="36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R. Irthing</a:t>
            </a:r>
          </a:p>
        </p:txBody>
      </p:sp>
      <p:sp>
        <p:nvSpPr>
          <p:cNvPr id="228" name="Spadeadam Forest"/>
          <p:cNvSpPr txBox="1"/>
          <p:nvPr/>
        </p:nvSpPr>
        <p:spPr>
          <a:xfrm>
            <a:off x="881366" y="8159157"/>
            <a:ext cx="2057401" cy="36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Spadeadam Forest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olway Mosses Trich cespitosum 2013.jpg" descr="Solway Mosses Trich cespitosum 20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115" y="873216"/>
            <a:ext cx="12414569" cy="866762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Glasson Moss"/>
          <p:cNvSpPr txBox="1"/>
          <p:nvPr/>
        </p:nvSpPr>
        <p:spPr>
          <a:xfrm>
            <a:off x="7811327" y="3301998"/>
            <a:ext cx="1747333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Glasson Moss</a:t>
            </a:r>
          </a:p>
        </p:txBody>
      </p:sp>
      <p:sp>
        <p:nvSpPr>
          <p:cNvPr id="234" name="Drumburgh Moss"/>
          <p:cNvSpPr txBox="1"/>
          <p:nvPr/>
        </p:nvSpPr>
        <p:spPr>
          <a:xfrm>
            <a:off x="8041511" y="5133339"/>
            <a:ext cx="2221685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Drumburgh Moss</a:t>
            </a:r>
          </a:p>
        </p:txBody>
      </p:sp>
      <p:sp>
        <p:nvSpPr>
          <p:cNvPr id="235" name="Bowness Common West and East"/>
          <p:cNvSpPr txBox="1"/>
          <p:nvPr/>
        </p:nvSpPr>
        <p:spPr>
          <a:xfrm>
            <a:off x="3098034" y="4357382"/>
            <a:ext cx="4300678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Bowness Common West and East</a:t>
            </a:r>
          </a:p>
        </p:txBody>
      </p:sp>
      <p:sp>
        <p:nvSpPr>
          <p:cNvPr id="236" name="Wedholme Flow"/>
          <p:cNvSpPr txBox="1"/>
          <p:nvPr/>
        </p:nvSpPr>
        <p:spPr>
          <a:xfrm>
            <a:off x="7085836" y="8321039"/>
            <a:ext cx="2151835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Wedholme Flow</a:t>
            </a:r>
          </a:p>
        </p:txBody>
      </p:sp>
      <p:sp>
        <p:nvSpPr>
          <p:cNvPr id="237" name="T. cespitosum…"/>
          <p:cNvSpPr txBox="1"/>
          <p:nvPr/>
        </p:nvSpPr>
        <p:spPr>
          <a:xfrm>
            <a:off x="300888" y="139726"/>
            <a:ext cx="11695608" cy="70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 algn="l">
              <a:lnSpc>
                <a:spcPct val="120000"/>
              </a:lnSpc>
              <a:defRPr b="1"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cespitosum</a:t>
            </a:r>
          </a:p>
          <a:p>
            <a:pPr algn="l"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~ eventually found on all South Solway Mosses raised mires in N. Cumbria ~ 10–15 metres a.s.l.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2540Small.jpg" descr="IMG_2540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121" y="1271113"/>
            <a:ext cx="12328559" cy="821582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… traditionally, a single species, Scirpus cespitosus L.; ‘Trichophorum cespitosum’"/>
          <p:cNvSpPr txBox="1"/>
          <p:nvPr>
            <p:ph type="title" idx="4294967295"/>
          </p:nvPr>
        </p:nvSpPr>
        <p:spPr>
          <a:xfrm>
            <a:off x="2385584" y="226988"/>
            <a:ext cx="7429961" cy="1318199"/>
          </a:xfrm>
          <a:prstGeom prst="rect">
            <a:avLst/>
          </a:prstGeom>
        </p:spPr>
        <p:txBody>
          <a:bodyPr/>
          <a:lstStyle/>
          <a:p>
            <a:pPr marL="127000" indent="-127000" algn="l">
              <a:spcBef>
                <a:spcPts val="1000"/>
              </a:spcBef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Linnaeus’ single species, </a:t>
            </a:r>
            <a:r>
              <a:rPr i="1"/>
              <a:t>Scirpus caespitosus</a:t>
            </a:r>
            <a:r>
              <a:t> L. was moved by C.J. Hartman to the genus </a:t>
            </a:r>
            <a:r>
              <a:rPr i="1"/>
              <a:t>Trichophorum</a:t>
            </a:r>
            <a:r>
              <a:t> in 1849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Trichophorum cespitosum High Rigg 20 Aug 2013 GE.jpg" descr="Trichophorum cespitosum High Rigg 20 Aug 2013 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512" y="330811"/>
            <a:ext cx="11823776" cy="919222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. cespitosum…"/>
          <p:cNvSpPr txBox="1"/>
          <p:nvPr/>
        </p:nvSpPr>
        <p:spPr>
          <a:xfrm>
            <a:off x="767520" y="421155"/>
            <a:ext cx="886444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lnSpc>
                <a:spcPct val="120000"/>
              </a:lnSpc>
              <a:defRPr b="1" i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cespitosum</a:t>
            </a:r>
          </a:p>
          <a:p>
            <a:pPr algn="l"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High Rigg, Thirlmere, central Lake District</a:t>
            </a:r>
          </a:p>
          <a:p>
            <a:pPr algn="l"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~ 170 metres a.s.l.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3162 sm 2.jpg" descr="IMG_3162 sm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442" y="1160668"/>
            <a:ext cx="12549915" cy="836661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High Rigg, above Thirlmere, Lake District ~ 170 metres a.s.l.…"/>
          <p:cNvSpPr txBox="1"/>
          <p:nvPr/>
        </p:nvSpPr>
        <p:spPr>
          <a:xfrm>
            <a:off x="359801" y="400079"/>
            <a:ext cx="8103273" cy="7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l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High Rigg, above Thirlmere, Lake District ~ 170 metres a.s.l.</a:t>
            </a:r>
          </a:p>
          <a:p>
            <a:pPr algn="l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emergent from bog-pools and seepages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ulloch Moor, Spey ~ 220 metres a.s.l. (Andy Amphlett site)…"/>
          <p:cNvSpPr txBox="1"/>
          <p:nvPr/>
        </p:nvSpPr>
        <p:spPr>
          <a:xfrm>
            <a:off x="241927" y="356328"/>
            <a:ext cx="11620049" cy="6832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Tulloch Moor, Spey ~ 220 metres a.s.l. (an Andy Amphlett site) </a:t>
            </a:r>
          </a:p>
          <a:p>
            <a:pPr indent="254000" algn="l">
              <a:defRPr b="1"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</a:t>
            </a:r>
            <a:r>
              <a:rPr b="0"/>
              <a:t>×</a:t>
            </a:r>
            <a:r>
              <a:rPr i="0"/>
              <a:t> </a:t>
            </a:r>
            <a:r>
              <a:t>foersteri</a:t>
            </a:r>
            <a:r>
              <a:rPr i="0"/>
              <a:t> dominant, with </a:t>
            </a:r>
            <a:r>
              <a:t>T. cespitosum</a:t>
            </a:r>
            <a:r>
              <a:rPr i="0"/>
              <a:t> occuring in runnels and sphagnum lawns</a:t>
            </a:r>
          </a:p>
        </p:txBody>
      </p:sp>
      <p:pic>
        <p:nvPicPr>
          <p:cNvPr id="252" name="IMG_8904.jpeg" descr="IMG_89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491" y="1154608"/>
            <a:ext cx="12591817" cy="8394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4.png" descr="Picture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4730" y="115471"/>
            <a:ext cx="6015342" cy="952265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acid and basic habitats…"/>
          <p:cNvSpPr txBox="1"/>
          <p:nvPr/>
        </p:nvSpPr>
        <p:spPr>
          <a:xfrm>
            <a:off x="544033" y="1388467"/>
            <a:ext cx="2428493" cy="43484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r">
              <a:lnSpc>
                <a:spcPct val="130000"/>
              </a:lnSpc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acid and basic habitats</a:t>
            </a:r>
          </a:p>
          <a:p>
            <a:pPr algn="r">
              <a:lnSpc>
                <a:spcPct val="130000"/>
              </a:lnSpc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r">
              <a:lnSpc>
                <a:spcPct val="130000"/>
              </a:lnSpc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r">
              <a:lnSpc>
                <a:spcPct val="13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(NB: see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website</a:t>
            </a:r>
            <a:r>
              <a:t> version, with keys)</a:t>
            </a:r>
          </a:p>
          <a:p>
            <a:pPr algn="r">
              <a:lnSpc>
                <a:spcPct val="13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r">
              <a:lnSpc>
                <a:spcPct val="13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shows remarkable divergence of associates in basic </a:t>
            </a:r>
            <a:r>
              <a:rPr i="1"/>
              <a:t>versus</a:t>
            </a:r>
            <a:r>
              <a:t> acidic sites</a:t>
            </a:r>
          </a:p>
        </p:txBody>
      </p:sp>
      <p:sp>
        <p:nvSpPr>
          <p:cNvPr id="256" name="huge number of associates in basic sites, but very few in acidic sites!"/>
          <p:cNvSpPr txBox="1"/>
          <p:nvPr/>
        </p:nvSpPr>
        <p:spPr>
          <a:xfrm>
            <a:off x="9900849" y="3185517"/>
            <a:ext cx="2164876" cy="18719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 algn="l">
              <a:lnSpc>
                <a:spcPct val="13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huge number of associates in basic sites, but very few in acidic sites!</a:t>
            </a:r>
          </a:p>
        </p:txBody>
      </p:sp>
      <p:sp>
        <p:nvSpPr>
          <p:cNvPr id="257" name="T. cespitosum s.s."/>
          <p:cNvSpPr txBox="1"/>
          <p:nvPr/>
        </p:nvSpPr>
        <p:spPr>
          <a:xfrm>
            <a:off x="592114" y="582971"/>
            <a:ext cx="2332331" cy="46106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T. </a:t>
            </a:r>
            <a:r>
              <a:rPr sz="2000"/>
              <a:t>cespitosum</a:t>
            </a:r>
            <a:r>
              <a:t> </a:t>
            </a:r>
            <a:r>
              <a:rPr sz="2200"/>
              <a:t>s.s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richophorum cespitosum s.s.…"/>
          <p:cNvSpPr txBox="1"/>
          <p:nvPr>
            <p:ph type="ctrTitle"/>
          </p:nvPr>
        </p:nvSpPr>
        <p:spPr>
          <a:xfrm>
            <a:off x="3891315" y="2591059"/>
            <a:ext cx="5222170" cy="3302002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8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 s.s.</a:t>
            </a:r>
          </a:p>
          <a:p>
            <a:pPr>
              <a:spcBef>
                <a:spcPts val="1800"/>
              </a:spcBef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same divergent habitat preferences can be seen on the continent …</a:t>
            </a:r>
          </a:p>
          <a:p>
            <a:pPr>
              <a:spcBef>
                <a:spcPts val="1800"/>
              </a:spcBef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8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 </a:t>
            </a:r>
            <a:r>
              <a:t>BASIC: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Tricho cespit Switz 16 June 09 sm.jpg" descr="Tricho cespit Switz 16 June 09 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33" y="180325"/>
            <a:ext cx="12523933" cy="939295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Niederhorn, Switzerland…"/>
          <p:cNvSpPr txBox="1"/>
          <p:nvPr/>
        </p:nvSpPr>
        <p:spPr>
          <a:xfrm>
            <a:off x="383122" y="297205"/>
            <a:ext cx="3367116" cy="1051561"/>
          </a:xfrm>
          <a:prstGeom prst="rect">
            <a:avLst/>
          </a:prstGeom>
          <a:solidFill>
            <a:srgbClr val="EBEBEB">
              <a:alpha val="825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Niederhorn, Switzerland</a:t>
            </a:r>
          </a:p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seepages in damp heath</a:t>
            </a:r>
          </a:p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over limestone ~ 2000 m</a:t>
            </a:r>
          </a:p>
        </p:txBody>
      </p:sp>
      <p:sp>
        <p:nvSpPr>
          <p:cNvPr id="265" name="T. cespitosum with Homogyne and Eriophorum scheuchzeri"/>
          <p:cNvSpPr txBox="1"/>
          <p:nvPr/>
        </p:nvSpPr>
        <p:spPr>
          <a:xfrm>
            <a:off x="7539956" y="363483"/>
            <a:ext cx="4725635" cy="721361"/>
          </a:xfrm>
          <a:prstGeom prst="rect">
            <a:avLst/>
          </a:prstGeom>
          <a:solidFill>
            <a:srgbClr val="EBEBEB">
              <a:alpha val="828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i="1"/>
              <a:t>T. cespitosum </a:t>
            </a:r>
            <a:r>
              <a:t>with </a:t>
            </a:r>
            <a:r>
              <a:rPr i="1"/>
              <a:t>Homogyne</a:t>
            </a:r>
            <a:r>
              <a:t> </a:t>
            </a:r>
            <a:r>
              <a:rPr i="1"/>
              <a:t>alpina</a:t>
            </a:r>
            <a:r>
              <a:t> and </a:t>
            </a:r>
            <a:r>
              <a:rPr i="1"/>
              <a:t>Eriophorum scheuchzeri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IMG_5705Edinasm.JPG" descr="IMG_5705Edin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211" y="336450"/>
            <a:ext cx="12268377" cy="920128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. cespitosum with Homogyne and Eriophorum scheuchzeri"/>
          <p:cNvSpPr txBox="1"/>
          <p:nvPr/>
        </p:nvSpPr>
        <p:spPr>
          <a:xfrm>
            <a:off x="10028747" y="562016"/>
            <a:ext cx="2136285" cy="391161"/>
          </a:xfrm>
          <a:prstGeom prst="rect">
            <a:avLst/>
          </a:prstGeom>
          <a:solidFill>
            <a:srgbClr val="EBEBEB">
              <a:alpha val="934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IMG_5758asm.JPG" descr="IMG_5758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307" y="193729"/>
            <a:ext cx="12488188" cy="936614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lso lower, in forest clearings, 1635 m"/>
          <p:cNvSpPr txBox="1"/>
          <p:nvPr/>
        </p:nvSpPr>
        <p:spPr>
          <a:xfrm>
            <a:off x="548311" y="490657"/>
            <a:ext cx="4183066" cy="7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also lower, in forest clearings, ~ 1635 m</a:t>
            </a:r>
          </a:p>
        </p:txBody>
      </p:sp>
      <p:sp>
        <p:nvSpPr>
          <p:cNvPr id="276" name="T. cespitosum with Homogyne and Eriophorum scheuchzeri"/>
          <p:cNvSpPr txBox="1"/>
          <p:nvPr/>
        </p:nvSpPr>
        <p:spPr>
          <a:xfrm>
            <a:off x="10028747" y="562016"/>
            <a:ext cx="2136286" cy="391161"/>
          </a:xfrm>
          <a:prstGeom prst="rect">
            <a:avLst/>
          </a:prstGeom>
          <a:solidFill>
            <a:srgbClr val="EBEBEB">
              <a:alpha val="934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0" name="IMG_5736Edinasm.JPG" descr="IMG_5736Edin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527" y="242595"/>
            <a:ext cx="12391746" cy="929381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. cespitosum"/>
          <p:cNvSpPr txBox="1"/>
          <p:nvPr/>
        </p:nvSpPr>
        <p:spPr>
          <a:xfrm>
            <a:off x="8823394" y="455260"/>
            <a:ext cx="2523169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spcBef>
                <a:spcPts val="600"/>
              </a:spcBef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  <p:sp>
        <p:nvSpPr>
          <p:cNvPr id="282" name="with Primula and Gentiana"/>
          <p:cNvSpPr txBox="1"/>
          <p:nvPr/>
        </p:nvSpPr>
        <p:spPr>
          <a:xfrm>
            <a:off x="522911" y="455260"/>
            <a:ext cx="3868199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600"/>
              </a:spcBef>
              <a:defRPr b="1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with </a:t>
            </a:r>
            <a:r>
              <a:rPr i="1"/>
              <a:t>Primula</a:t>
            </a:r>
            <a:r>
              <a:t> and </a:t>
            </a:r>
            <a:r>
              <a:rPr i="1"/>
              <a:t>Gentiana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richophorum cespitosum s.s.…"/>
          <p:cNvSpPr txBox="1"/>
          <p:nvPr>
            <p:ph type="ctrTitle"/>
          </p:nvPr>
        </p:nvSpPr>
        <p:spPr>
          <a:xfrm>
            <a:off x="3891315" y="2591059"/>
            <a:ext cx="5222170" cy="3302002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8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 s.s.</a:t>
            </a:r>
          </a:p>
          <a:p>
            <a:pPr>
              <a:spcBef>
                <a:spcPts val="1800"/>
              </a:spcBef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same divergent habitat preferences can be seen on the continent …</a:t>
            </a:r>
          </a:p>
          <a:p>
            <a:pPr>
              <a:spcBef>
                <a:spcPts val="1800"/>
              </a:spcBef>
              <a:defRPr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8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 </a:t>
            </a:r>
            <a:r>
              <a:t>ACIDIC: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an-131015-0001 rot crop.tiff" descr="Scan-131015-0001 rot crop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3266" y="696634"/>
            <a:ext cx="9590431" cy="836033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‘CTW’ Ed. 2…"/>
          <p:cNvSpPr txBox="1"/>
          <p:nvPr/>
        </p:nvSpPr>
        <p:spPr>
          <a:xfrm>
            <a:off x="464983" y="633523"/>
            <a:ext cx="2548446" cy="148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i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i="0"/>
              <a:t>In ‘Clapham, Tutin &amp; Warburg’ </a:t>
            </a:r>
            <a:r>
              <a:rPr i="0"/>
              <a:t>Ed. 2</a:t>
            </a:r>
          </a:p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(1962)</a:t>
            </a:r>
          </a:p>
        </p:txBody>
      </p:sp>
      <p:sp>
        <p:nvSpPr>
          <p:cNvPr id="130" name="Two deergrass taxa, LONG known! – here recognised as SUBspecies…"/>
          <p:cNvSpPr txBox="1"/>
          <p:nvPr>
            <p:ph type="title" idx="4294967295"/>
          </p:nvPr>
        </p:nvSpPr>
        <p:spPr>
          <a:xfrm>
            <a:off x="390994" y="2437458"/>
            <a:ext cx="2548447" cy="5620817"/>
          </a:xfrm>
          <a:prstGeom prst="rect">
            <a:avLst/>
          </a:prstGeom>
        </p:spPr>
        <p:txBody>
          <a:bodyPr anchor="t"/>
          <a:lstStyle/>
          <a:p>
            <a: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Two deergrass taxa, LONG known! – here recognised as SUBspecies</a:t>
            </a:r>
          </a:p>
          <a:p>
            <a: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defRPr b="1" sz="2400">
                <a:solidFill>
                  <a:srgbClr val="DD2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Eduard Palla </a:t>
            </a:r>
          </a:p>
          <a:p>
            <a:pPr>
              <a:defRPr b="1" sz="2400">
                <a:solidFill>
                  <a:srgbClr val="DD2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(d. 1922)→</a:t>
            </a:r>
          </a:p>
          <a:p>
            <a:pPr>
              <a:defRPr b="1" sz="2400">
                <a:solidFill>
                  <a:srgbClr val="DD21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</a:t>
            </a:r>
            <a:r>
              <a:rPr i="1"/>
              <a:t>T. germanicum</a:t>
            </a:r>
          </a:p>
        </p:txBody>
      </p:sp>
      <p:sp>
        <p:nvSpPr>
          <p:cNvPr id="131" name="←…"/>
          <p:cNvSpPr txBox="1"/>
          <p:nvPr/>
        </p:nvSpPr>
        <p:spPr>
          <a:xfrm>
            <a:off x="11270853" y="4466902"/>
            <a:ext cx="1060780" cy="131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i="1" sz="46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←</a:t>
            </a:r>
            <a:endParaRPr sz="1700"/>
          </a:p>
          <a:p>
            <a:pPr>
              <a:defRPr b="1" sz="17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useful drawing!</a:t>
            </a:r>
          </a:p>
        </p:txBody>
      </p:sp>
      <p:pic>
        <p:nvPicPr>
          <p:cNvPr id="132" name="Line" descr="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7441" y="5487425"/>
            <a:ext cx="2548446" cy="25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Line" descr="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8976" y="7995918"/>
            <a:ext cx="4069922" cy="25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052 modified.jpeg" descr="IMG_1052 modifi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69" y="1128468"/>
            <a:ext cx="12513662" cy="834244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aised mire…"/>
          <p:cNvSpPr txBox="1"/>
          <p:nvPr/>
        </p:nvSpPr>
        <p:spPr>
          <a:xfrm>
            <a:off x="369776" y="251282"/>
            <a:ext cx="1754043" cy="772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raised mire</a:t>
            </a:r>
          </a:p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NC Finland</a:t>
            </a:r>
          </a:p>
        </p:txBody>
      </p:sp>
      <p:sp>
        <p:nvSpPr>
          <p:cNvPr id="290" name="T. cespitosum"/>
          <p:cNvSpPr txBox="1"/>
          <p:nvPr/>
        </p:nvSpPr>
        <p:spPr>
          <a:xfrm>
            <a:off x="10467960" y="441783"/>
            <a:ext cx="2121624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G_1055 modified.jpeg" descr="IMG_1055 modifi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589" y="1135761"/>
            <a:ext cx="12489623" cy="832641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. cespitosum"/>
          <p:cNvSpPr txBox="1"/>
          <p:nvPr/>
        </p:nvSpPr>
        <p:spPr>
          <a:xfrm>
            <a:off x="10305364" y="467359"/>
            <a:ext cx="181443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IMG_1058 modified.jpeg" descr="IMG_1058 modifi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44" y="345575"/>
            <a:ext cx="12469312" cy="9164049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. cespitosum with Homogyne and Eriophorum scheuchzeri"/>
          <p:cNvSpPr txBox="1"/>
          <p:nvPr/>
        </p:nvSpPr>
        <p:spPr>
          <a:xfrm>
            <a:off x="10333164" y="548781"/>
            <a:ext cx="2136285" cy="391161"/>
          </a:xfrm>
          <a:prstGeom prst="rect">
            <a:avLst/>
          </a:prstGeom>
          <a:solidFill>
            <a:srgbClr val="EBEBEB">
              <a:alpha val="934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eparation &amp; Identification:…"/>
          <p:cNvSpPr txBox="1"/>
          <p:nvPr/>
        </p:nvSpPr>
        <p:spPr>
          <a:xfrm>
            <a:off x="4212192" y="2031892"/>
            <a:ext cx="4580416" cy="1394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Separation &amp; identification:</a:t>
            </a:r>
          </a:p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</a:t>
            </a:r>
          </a:p>
        </p:txBody>
      </p:sp>
      <p:sp>
        <p:nvSpPr>
          <p:cNvPr id="301" name="Fertile or sterile?"/>
          <p:cNvSpPr txBox="1"/>
          <p:nvPr/>
        </p:nvSpPr>
        <p:spPr>
          <a:xfrm>
            <a:off x="4212192" y="4471669"/>
            <a:ext cx="4580416" cy="505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Fertile or sterile?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3185asm.JPG" descr="IMG_3185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67" y="1135003"/>
            <a:ext cx="12631665" cy="842111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First question: EITHER, 1) Has it got RIPE fruit?"/>
          <p:cNvSpPr txBox="1"/>
          <p:nvPr/>
        </p:nvSpPr>
        <p:spPr>
          <a:xfrm>
            <a:off x="229350" y="465466"/>
            <a:ext cx="8065973" cy="391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 algn="l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First question: EITHER, 1) Has it got RIPE fruit? </a:t>
            </a:r>
          </a:p>
        </p:txBody>
      </p:sp>
      <p:sp>
        <p:nvSpPr>
          <p:cNvPr id="305" name="T. cespitosum with Homogyne and Eriophorum scheuchzeri"/>
          <p:cNvSpPr txBox="1"/>
          <p:nvPr/>
        </p:nvSpPr>
        <p:spPr>
          <a:xfrm>
            <a:off x="8243298" y="588487"/>
            <a:ext cx="4424684" cy="391161"/>
          </a:xfrm>
          <a:prstGeom prst="rect">
            <a:avLst/>
          </a:prstGeom>
          <a:solidFill>
            <a:srgbClr val="EBEBEB">
              <a:alpha val="934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>
              <a:spcBef>
                <a:spcPts val="6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(… here and in next three slides)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G_3185asm.JPG" descr="IMG_3185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67" y="1135003"/>
            <a:ext cx="12631665" cy="842111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If RIPE, then it’s one or other SPECIES, and NOT the sterile hybrid!"/>
          <p:cNvSpPr txBox="1"/>
          <p:nvPr/>
        </p:nvSpPr>
        <p:spPr>
          <a:xfrm>
            <a:off x="241230" y="544663"/>
            <a:ext cx="8931049" cy="391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 algn="l"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If RIPE, then it’s one or other SPECIES, and NOT the sterile hybrid!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G_3177asm.JPG" descr="IMG_3177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111" y="1198299"/>
            <a:ext cx="12606578" cy="840438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but nuts often very inconspicuous in T. cespitosum …"/>
          <p:cNvSpPr txBox="1"/>
          <p:nvPr/>
        </p:nvSpPr>
        <p:spPr>
          <a:xfrm>
            <a:off x="3590076" y="620074"/>
            <a:ext cx="92124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but in the field, nuts are often very inconspicuous in </a:t>
            </a:r>
            <a:r>
              <a:rPr i="1"/>
              <a:t>T. cespitosum 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G_3432Edinasm.JPG" descr="IMG_3432Edin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183" y="247072"/>
            <a:ext cx="12024435" cy="925945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… without a pale background……"/>
          <p:cNvSpPr txBox="1"/>
          <p:nvPr/>
        </p:nvSpPr>
        <p:spPr>
          <a:xfrm>
            <a:off x="537215" y="361159"/>
            <a:ext cx="671883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8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without a pale background to show them up!</a:t>
            </a:r>
          </a:p>
          <a:p>
            <a:pPr algn="l">
              <a:spcBef>
                <a:spcPts val="18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in </a:t>
            </a:r>
            <a:r>
              <a:rPr i="1"/>
              <a:t>T. cespitosum,</a:t>
            </a:r>
            <a:r>
              <a:t> ‘like 1 or 2 black fleas!’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HybridHeadsBFsharpercrop.jpg" descr="HybridHeadsBFsharpercr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0551" y="185960"/>
            <a:ext cx="8042190" cy="938168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R:…"/>
          <p:cNvSpPr txBox="1"/>
          <p:nvPr/>
        </p:nvSpPr>
        <p:spPr>
          <a:xfrm>
            <a:off x="733081" y="707781"/>
            <a:ext cx="3055091" cy="35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OR:</a:t>
            </a:r>
          </a:p>
          <a:p>
            <a:pPr algn="l">
              <a:lnSpc>
                <a:spcPct val="120000"/>
              </a:lnSpc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2) has it got ‘BARE TOPS’ from mid-July?</a:t>
            </a:r>
          </a:p>
          <a:p>
            <a:pPr algn="l">
              <a:lnSpc>
                <a:spcPct val="120000"/>
              </a:lnSpc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r">
              <a:lnSpc>
                <a:spcPct val="120000"/>
              </a:lnSpc>
              <a:spcBef>
                <a:spcPts val="10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Then it’s EITHER the hybrid, OR perhaps aborted example of the species</a:t>
            </a:r>
          </a:p>
        </p:txBody>
      </p:sp>
      <p:sp>
        <p:nvSpPr>
          <p:cNvPr id="318" name="T. × foersteri"/>
          <p:cNvSpPr txBox="1"/>
          <p:nvPr/>
        </p:nvSpPr>
        <p:spPr>
          <a:xfrm>
            <a:off x="7352231" y="650056"/>
            <a:ext cx="186423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× foersteri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. germanicum"/>
          <p:cNvSpPr txBox="1"/>
          <p:nvPr/>
        </p:nvSpPr>
        <p:spPr>
          <a:xfrm>
            <a:off x="8197332" y="694915"/>
            <a:ext cx="204227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T. germanicum</a:t>
            </a:r>
          </a:p>
        </p:txBody>
      </p:sp>
      <p:pic>
        <p:nvPicPr>
          <p:cNvPr id="321" name="IMG_7108crop.jpg" descr="IMG_7108cr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8125" y="215843"/>
            <a:ext cx="10126392" cy="9321913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[If it is germanicum with aborted fruits, the spikelets MAY retain the glumes for much longer than the hybrid, as here…]"/>
          <p:cNvSpPr txBox="1"/>
          <p:nvPr/>
        </p:nvSpPr>
        <p:spPr>
          <a:xfrm>
            <a:off x="620129" y="823268"/>
            <a:ext cx="5220310" cy="1183642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r">
              <a:lnSpc>
                <a:spcPct val="120000"/>
              </a:lnSpc>
              <a:spcBef>
                <a:spcPts val="1000"/>
              </a:spcBef>
              <a:defRPr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[If it is </a:t>
            </a:r>
            <a:r>
              <a:rPr i="1"/>
              <a:t>germanicum </a:t>
            </a:r>
            <a:r>
              <a:t>with aborted fruits, the spikelets </a:t>
            </a:r>
            <a:r>
              <a:rPr i="1"/>
              <a:t>MAY</a:t>
            </a:r>
            <a:r>
              <a:t> retain the glumes for much longer than the hybrid, as here…]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an-131013-0001.jpg" descr="Scan-131013-0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604" y="1268318"/>
            <a:ext cx="11908975" cy="8215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ine" descr="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2614" y="7147189"/>
            <a:ext cx="9171805" cy="25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ine" descr="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9589" y="7895877"/>
            <a:ext cx="3527222" cy="2540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1999: two SUBspecies – and recognition of a frequent hybrid…"/>
          <p:cNvSpPr txBox="1"/>
          <p:nvPr>
            <p:ph type="title" idx="4294967295"/>
          </p:nvPr>
        </p:nvSpPr>
        <p:spPr>
          <a:xfrm>
            <a:off x="415498" y="292298"/>
            <a:ext cx="10411967" cy="1044464"/>
          </a:xfrm>
          <a:prstGeom prst="rect">
            <a:avLst/>
          </a:prstGeom>
        </p:spPr>
        <p:txBody>
          <a:bodyPr/>
          <a:lstStyle/>
          <a:p>
            <a:pPr algn="l"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1999: two SUBspecies – and recognition of a frequent hybrid</a:t>
            </a:r>
          </a:p>
          <a:p>
            <a:pPr algn="l"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</a:t>
            </a:r>
            <a:r>
              <a:rPr sz="2000"/>
              <a:t>[with a not-very-memorable name!]: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creen Shot 2018-04-05 at 12.17.58.png" descr="Screen Shot 2018-04-05 at 12.17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318" y="242258"/>
            <a:ext cx="12380164" cy="926908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When fully ripe:"/>
          <p:cNvSpPr txBox="1"/>
          <p:nvPr/>
        </p:nvSpPr>
        <p:spPr>
          <a:xfrm>
            <a:off x="597066" y="480454"/>
            <a:ext cx="3390684" cy="41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 algn="l">
              <a:lnSpc>
                <a:spcPct val="120000"/>
              </a:lnSpc>
              <a:spcBef>
                <a:spcPts val="1000"/>
              </a:spcBef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When fully ripe: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3502asm.JPG" descr="IMG_3502asm.JPG"/>
          <p:cNvPicPr>
            <a:picLocks noChangeAspect="1"/>
          </p:cNvPicPr>
          <p:nvPr/>
        </p:nvPicPr>
        <p:blipFill>
          <a:blip r:embed="rId2">
            <a:extLst/>
          </a:blip>
          <a:srcRect l="18600" t="443" r="18599" b="443"/>
          <a:stretch>
            <a:fillRect/>
          </a:stretch>
        </p:blipFill>
        <p:spPr>
          <a:xfrm>
            <a:off x="756683" y="1927354"/>
            <a:ext cx="7622239" cy="706391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germanicum"/>
          <p:cNvSpPr txBox="1"/>
          <p:nvPr/>
        </p:nvSpPr>
        <p:spPr>
          <a:xfrm>
            <a:off x="325714" y="1030281"/>
            <a:ext cx="2295713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germanicum</a:t>
            </a:r>
          </a:p>
        </p:txBody>
      </p:sp>
      <p:pic>
        <p:nvPicPr>
          <p:cNvPr id="329" name="Trich germ Harter A 24 Aug 10 .jpeg" descr="Trich germ Harter A 24 Aug 10 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1105" y="2302928"/>
            <a:ext cx="4598862" cy="634418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ight cluster of bloomed fruits"/>
          <p:cNvSpPr txBox="1"/>
          <p:nvPr/>
        </p:nvSpPr>
        <p:spPr>
          <a:xfrm>
            <a:off x="8011650" y="1022661"/>
            <a:ext cx="421921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tight cluster of bloomed fruits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DG Eycott 2.jpeg" descr="DG Eycott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636060" y="1769571"/>
            <a:ext cx="9321688" cy="621445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NOTE:…"/>
          <p:cNvSpPr txBox="1"/>
          <p:nvPr/>
        </p:nvSpPr>
        <p:spPr>
          <a:xfrm>
            <a:off x="1121282" y="1607808"/>
            <a:ext cx="2678664" cy="56692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NOTE:</a:t>
            </a:r>
          </a:p>
          <a:p>
            <a:pPr>
              <a:lnSpc>
                <a:spcPct val="140000"/>
              </a:lnSpc>
              <a:defRPr b="1" i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germanicum</a:t>
            </a:r>
            <a:r>
              <a:rPr i="0"/>
              <a:t> and</a:t>
            </a: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× </a:t>
            </a:r>
            <a:r>
              <a:rPr i="1"/>
              <a:t>foersteri</a:t>
            </a:r>
            <a:r>
              <a:t> heads can be PROLIFEROUS </a:t>
            </a: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(prolifery is NOT seen in </a:t>
            </a:r>
            <a:r>
              <a:rPr i="1"/>
              <a:t>cespitosum</a:t>
            </a:r>
            <a:r>
              <a:t>)</a:t>
            </a: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lnSpc>
                <a:spcPct val="140000"/>
              </a:lnSpc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note this </a:t>
            </a:r>
            <a:r>
              <a:rPr i="1"/>
              <a:t>germanicum </a:t>
            </a:r>
            <a:r>
              <a:t>also has some ripening fruits (arrowed)</a:t>
            </a:r>
          </a:p>
        </p:txBody>
      </p:sp>
      <p:sp>
        <p:nvSpPr>
          <p:cNvPr id="334" name="Line"/>
          <p:cNvSpPr/>
          <p:nvPr/>
        </p:nvSpPr>
        <p:spPr>
          <a:xfrm flipV="1">
            <a:off x="4897037" y="5816249"/>
            <a:ext cx="1270002" cy="1270002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5" name="Line"/>
          <p:cNvSpPr/>
          <p:nvPr/>
        </p:nvSpPr>
        <p:spPr>
          <a:xfrm flipH="1" flipV="1">
            <a:off x="7246169" y="6808090"/>
            <a:ext cx="1081888" cy="1081888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G_2967asm.JPG" descr="IMG_2967a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462" y="1442585"/>
            <a:ext cx="12509876" cy="719125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espitosum"/>
          <p:cNvSpPr txBox="1"/>
          <p:nvPr/>
        </p:nvSpPr>
        <p:spPr>
          <a:xfrm>
            <a:off x="375460" y="541108"/>
            <a:ext cx="1758833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cespitosum</a:t>
            </a:r>
          </a:p>
        </p:txBody>
      </p:sp>
      <p:sp>
        <p:nvSpPr>
          <p:cNvPr id="339" name="small heads with just a few shiny fruits…"/>
          <p:cNvSpPr txBox="1"/>
          <p:nvPr/>
        </p:nvSpPr>
        <p:spPr>
          <a:xfrm>
            <a:off x="7102944" y="436738"/>
            <a:ext cx="548224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small heads with just a few shiny fruits</a:t>
            </a:r>
          </a:p>
          <a:p>
            <a:pPr>
              <a:lnSpc>
                <a:spcPct val="120000"/>
              </a:lnSpc>
              <a:spcBef>
                <a:spcPts val="2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(rarely seen in such good fruit!)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Cespit nuts Crop.jpg" descr="Cespit nuts Cr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508" y="736991"/>
            <a:ext cx="12301784" cy="863321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cespitosum"/>
          <p:cNvSpPr txBox="1"/>
          <p:nvPr/>
        </p:nvSpPr>
        <p:spPr>
          <a:xfrm>
            <a:off x="793361" y="943699"/>
            <a:ext cx="1758833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8" name="IMG_4652D (2) Crop.jpg" descr="IMG_4652D (2) Cr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192070" y="-1141497"/>
            <a:ext cx="8620660" cy="12359414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espitosum                               germanicum"/>
          <p:cNvSpPr txBox="1"/>
          <p:nvPr/>
        </p:nvSpPr>
        <p:spPr>
          <a:xfrm>
            <a:off x="3036775" y="8631446"/>
            <a:ext cx="6931250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cespitosum                               germanicum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eparation &amp; Identification:…"/>
          <p:cNvSpPr txBox="1"/>
          <p:nvPr/>
        </p:nvSpPr>
        <p:spPr>
          <a:xfrm>
            <a:off x="4212192" y="2031892"/>
            <a:ext cx="4580416" cy="1394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Separation &amp; Identification:</a:t>
            </a:r>
          </a:p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</a:t>
            </a:r>
          </a:p>
        </p:txBody>
      </p:sp>
      <p:sp>
        <p:nvSpPr>
          <p:cNvPr id="352" name="Upper sheath-opening…"/>
          <p:cNvSpPr txBox="1"/>
          <p:nvPr/>
        </p:nvSpPr>
        <p:spPr>
          <a:xfrm>
            <a:off x="4212192" y="5016120"/>
            <a:ext cx="4580416" cy="9499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1000"/>
              </a:spcBef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Upper sheath-opening</a:t>
            </a:r>
          </a:p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&amp; stem-width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roup"/>
          <p:cNvGrpSpPr/>
          <p:nvPr/>
        </p:nvGrpSpPr>
        <p:grpSpPr>
          <a:xfrm>
            <a:off x="480929" y="289715"/>
            <a:ext cx="12042943" cy="9174172"/>
            <a:chOff x="0" y="0"/>
            <a:chExt cx="12042941" cy="9174171"/>
          </a:xfrm>
        </p:grpSpPr>
        <p:pic>
          <p:nvPicPr>
            <p:cNvPr id="354" name="Sheaths screengrabbed.png" descr="Sheaths screengrabbed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2042943" cy="9174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7" name="Northern"/>
            <p:cNvGrpSpPr/>
            <p:nvPr/>
          </p:nvGrpSpPr>
          <p:grpSpPr>
            <a:xfrm>
              <a:off x="8449657" y="8230858"/>
              <a:ext cx="1186019" cy="697007"/>
              <a:chOff x="0" y="0"/>
              <a:chExt cx="1186018" cy="697006"/>
            </a:xfrm>
          </p:grpSpPr>
          <p:sp>
            <p:nvSpPr>
              <p:cNvPr id="355" name="Rectangle"/>
              <p:cNvSpPr/>
              <p:nvPr/>
            </p:nvSpPr>
            <p:spPr>
              <a:xfrm>
                <a:off x="-1" y="-1"/>
                <a:ext cx="1186020" cy="6970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5216">
                  <a:defRPr b="1">
                    <a:latin typeface="+mj-lt"/>
                    <a:ea typeface="+mj-ea"/>
                    <a:cs typeface="+mj-cs"/>
                    <a:sym typeface="Helvetica Neue"/>
                  </a:defRPr>
                </a:pPr>
              </a:p>
            </p:txBody>
          </p:sp>
          <p:sp>
            <p:nvSpPr>
              <p:cNvPr id="356" name="Northern"/>
              <p:cNvSpPr txBox="1"/>
              <p:nvPr/>
            </p:nvSpPr>
            <p:spPr>
              <a:xfrm>
                <a:off x="-1" y="193644"/>
                <a:ext cx="1186020" cy="3097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7155" tIns="37155" rIns="37155" bIns="37155" numCol="1" anchor="ctr">
                <a:spAutoFit/>
              </a:bodyPr>
              <a:lstStyle>
                <a:lvl1pPr defTabSz="585216">
                  <a:defRPr b="1" sz="1600">
                    <a:solidFill>
                      <a:srgbClr val="008F00"/>
                    </a:solidFill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/>
                <a:r>
                  <a:t>Northern</a:t>
                </a:r>
              </a:p>
            </p:txBody>
          </p:sp>
        </p:grpSp>
        <p:grpSp>
          <p:nvGrpSpPr>
            <p:cNvPr id="360" name="Hybrid"/>
            <p:cNvGrpSpPr/>
            <p:nvPr/>
          </p:nvGrpSpPr>
          <p:grpSpPr>
            <a:xfrm>
              <a:off x="6042923" y="8256290"/>
              <a:ext cx="885095" cy="697007"/>
              <a:chOff x="0" y="0"/>
              <a:chExt cx="885094" cy="697006"/>
            </a:xfrm>
          </p:grpSpPr>
          <p:sp>
            <p:nvSpPr>
              <p:cNvPr id="358" name="Rectangle"/>
              <p:cNvSpPr/>
              <p:nvPr/>
            </p:nvSpPr>
            <p:spPr>
              <a:xfrm>
                <a:off x="-1" y="-1"/>
                <a:ext cx="885096" cy="6970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5216">
                  <a:defRPr b="1">
                    <a:latin typeface="+mj-lt"/>
                    <a:ea typeface="+mj-ea"/>
                    <a:cs typeface="+mj-cs"/>
                    <a:sym typeface="Helvetica Neue"/>
                  </a:defRPr>
                </a:pPr>
              </a:p>
            </p:txBody>
          </p:sp>
          <p:sp>
            <p:nvSpPr>
              <p:cNvPr id="359" name="Hybrid"/>
              <p:cNvSpPr txBox="1"/>
              <p:nvPr/>
            </p:nvSpPr>
            <p:spPr>
              <a:xfrm>
                <a:off x="-1" y="193644"/>
                <a:ext cx="885096" cy="3097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7155" tIns="37155" rIns="37155" bIns="37155" numCol="1" anchor="ctr">
                <a:spAutoFit/>
              </a:bodyPr>
              <a:lstStyle>
                <a:lvl1pPr defTabSz="585216">
                  <a:defRPr b="1" sz="1600">
                    <a:solidFill>
                      <a:srgbClr val="008F00"/>
                    </a:solidFill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/>
                <a:r>
                  <a:t>Hybrid</a:t>
                </a:r>
              </a:p>
            </p:txBody>
          </p:sp>
        </p:grpSp>
        <p:grpSp>
          <p:nvGrpSpPr>
            <p:cNvPr id="363" name="Common"/>
            <p:cNvGrpSpPr/>
            <p:nvPr/>
          </p:nvGrpSpPr>
          <p:grpSpPr>
            <a:xfrm>
              <a:off x="3233540" y="8230858"/>
              <a:ext cx="1186019" cy="697007"/>
              <a:chOff x="0" y="0"/>
              <a:chExt cx="1186018" cy="697006"/>
            </a:xfrm>
          </p:grpSpPr>
          <p:sp>
            <p:nvSpPr>
              <p:cNvPr id="361" name="Rectangle"/>
              <p:cNvSpPr/>
              <p:nvPr/>
            </p:nvSpPr>
            <p:spPr>
              <a:xfrm>
                <a:off x="-1" y="-1"/>
                <a:ext cx="1186020" cy="6970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5216">
                  <a:defRPr b="1">
                    <a:latin typeface="+mj-lt"/>
                    <a:ea typeface="+mj-ea"/>
                    <a:cs typeface="+mj-cs"/>
                    <a:sym typeface="Helvetica Neue"/>
                  </a:defRPr>
                </a:pPr>
              </a:p>
            </p:txBody>
          </p:sp>
          <p:sp>
            <p:nvSpPr>
              <p:cNvPr id="362" name="Common"/>
              <p:cNvSpPr txBox="1"/>
              <p:nvPr/>
            </p:nvSpPr>
            <p:spPr>
              <a:xfrm>
                <a:off x="-1" y="193644"/>
                <a:ext cx="1186020" cy="3097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7155" tIns="37155" rIns="37155" bIns="37155" numCol="1" anchor="ctr">
                <a:spAutoFit/>
              </a:bodyPr>
              <a:lstStyle>
                <a:lvl1pPr defTabSz="585216">
                  <a:defRPr b="1" sz="1600">
                    <a:solidFill>
                      <a:srgbClr val="008F00"/>
                    </a:solidFill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/>
                <a:r>
                  <a:t>Common</a:t>
                </a:r>
              </a:p>
            </p:txBody>
          </p:sp>
        </p:grpSp>
      </p:grpSp>
      <p:sp>
        <p:nvSpPr>
          <p:cNvPr id="365" name="germanicum               × foersteri               cespitosum…"/>
          <p:cNvSpPr txBox="1"/>
          <p:nvPr/>
        </p:nvSpPr>
        <p:spPr>
          <a:xfrm>
            <a:off x="2737872" y="8492960"/>
            <a:ext cx="9181087" cy="772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algn="l">
              <a:spcBef>
                <a:spcPts val="6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germanicum               × foersteri</a:t>
            </a:r>
            <a:r>
              <a:rPr sz="2000"/>
              <a:t>               </a:t>
            </a:r>
            <a:r>
              <a:t>cespitosum </a:t>
            </a:r>
            <a:endParaRPr sz="2000"/>
          </a:p>
          <a:p>
            <a:pPr algn="r">
              <a:spcBef>
                <a:spcPts val="700"/>
              </a:spcBef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(STRONGLY oblique)   (oblique; variable)   (can be +/– transverse, </a:t>
            </a:r>
            <a:r>
              <a:rPr i="1"/>
              <a:t>i.e.</a:t>
            </a:r>
            <a:r>
              <a:t> 90º)   </a:t>
            </a:r>
          </a:p>
        </p:txBody>
      </p:sp>
      <p:sp>
        <p:nvSpPr>
          <p:cNvPr id="366" name="ANGLE of sheath-opening"/>
          <p:cNvSpPr txBox="1"/>
          <p:nvPr/>
        </p:nvSpPr>
        <p:spPr>
          <a:xfrm>
            <a:off x="4941296" y="1259884"/>
            <a:ext cx="3620723" cy="391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ANGLE of sheath-opening</a:t>
            </a:r>
          </a:p>
        </p:txBody>
      </p:sp>
      <p:sp>
        <p:nvSpPr>
          <p:cNvPr id="367" name="[In these particular examples]"/>
          <p:cNvSpPr txBox="1"/>
          <p:nvPr/>
        </p:nvSpPr>
        <p:spPr>
          <a:xfrm>
            <a:off x="10166707" y="3589019"/>
            <a:ext cx="2464923" cy="645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[In these particular examples]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0" name="Screen Shot 2018-03-17 at 17.40.02.png" descr="Screen Shot 2018-03-17 at 17.40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483" y="2178497"/>
            <a:ext cx="12305835" cy="6114463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nap stem an inch below the opening, and (try to) pull out stem to leave sheath-opening"/>
          <p:cNvSpPr txBox="1"/>
          <p:nvPr/>
        </p:nvSpPr>
        <p:spPr>
          <a:xfrm>
            <a:off x="2227986" y="2261616"/>
            <a:ext cx="8548828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lnSpc>
                <a:spcPct val="130000"/>
              </a:lnSpc>
              <a:spcBef>
                <a:spcPts val="600"/>
              </a:spcBef>
              <a:defRPr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Easier to measure: snap stem an inch below the opening, and (try to) pull out stem to leave sheath-opening</a:t>
            </a:r>
          </a:p>
        </p:txBody>
      </p:sp>
      <p:sp>
        <p:nvSpPr>
          <p:cNvPr id="372" name="a crucial character!"/>
          <p:cNvSpPr txBox="1"/>
          <p:nvPr/>
        </p:nvSpPr>
        <p:spPr>
          <a:xfrm>
            <a:off x="4758356" y="7112000"/>
            <a:ext cx="289918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 crucial character!</a:t>
            </a:r>
          </a:p>
        </p:txBody>
      </p:sp>
      <p:sp>
        <p:nvSpPr>
          <p:cNvPr id="373" name="LENGTH of sheath-opening"/>
          <p:cNvSpPr txBox="1"/>
          <p:nvPr/>
        </p:nvSpPr>
        <p:spPr>
          <a:xfrm>
            <a:off x="4506128" y="1368204"/>
            <a:ext cx="3992544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lnSpc>
                <a:spcPct val="130000"/>
              </a:lnSpc>
              <a:spcBef>
                <a:spcPts val="600"/>
              </a:spcBef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LENGTH of sheath-opening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G_5431Smaller.jpeg" descr="IMG_5431Smalle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187937"/>
            <a:ext cx="13004803" cy="7377726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tem WIDTHS"/>
          <p:cNvSpPr txBox="1"/>
          <p:nvPr/>
        </p:nvSpPr>
        <p:spPr>
          <a:xfrm>
            <a:off x="1618815" y="522170"/>
            <a:ext cx="3000100" cy="467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Stem WIDTHS</a:t>
            </a:r>
          </a:p>
        </p:txBody>
      </p:sp>
      <p:sp>
        <p:nvSpPr>
          <p:cNvPr id="377" name="cespitosum…"/>
          <p:cNvSpPr txBox="1"/>
          <p:nvPr/>
        </p:nvSpPr>
        <p:spPr>
          <a:xfrm>
            <a:off x="1492954" y="1852929"/>
            <a:ext cx="2689087" cy="10896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cespitosum</a:t>
            </a:r>
          </a:p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(0.45–)0.5–0.6(–0.7) mm</a:t>
            </a:r>
          </a:p>
        </p:txBody>
      </p:sp>
      <p:sp>
        <p:nvSpPr>
          <p:cNvPr id="378" name="× foersteri…"/>
          <p:cNvSpPr txBox="1"/>
          <p:nvPr/>
        </p:nvSpPr>
        <p:spPr>
          <a:xfrm>
            <a:off x="1687471" y="4141469"/>
            <a:ext cx="2300051" cy="759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× foersteri </a:t>
            </a:r>
          </a:p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0.7–0.85 mm</a:t>
            </a:r>
          </a:p>
        </p:txBody>
      </p:sp>
      <p:sp>
        <p:nvSpPr>
          <p:cNvPr id="379" name="germanicum…"/>
          <p:cNvSpPr txBox="1"/>
          <p:nvPr/>
        </p:nvSpPr>
        <p:spPr>
          <a:xfrm>
            <a:off x="1687471" y="5835648"/>
            <a:ext cx="2300051" cy="10896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germanicum</a:t>
            </a:r>
          </a:p>
          <a:p>
            <a:pPr>
              <a:spcBef>
                <a:spcPts val="300"/>
              </a:spcBef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typically = 1mm</a:t>
            </a:r>
          </a:p>
          <a:p>
            <a:pPr>
              <a:spcBef>
                <a:spcPts val="300"/>
              </a:spcBef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(can be 0.6mm!)  </a:t>
            </a:r>
          </a:p>
        </p:txBody>
      </p:sp>
      <p:sp>
        <p:nvSpPr>
          <p:cNvPr id="380" name="Spikelet size…"/>
          <p:cNvSpPr txBox="1"/>
          <p:nvPr/>
        </p:nvSpPr>
        <p:spPr>
          <a:xfrm>
            <a:off x="7499436" y="344369"/>
            <a:ext cx="2875942" cy="8229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Spikelet size</a:t>
            </a:r>
          </a:p>
          <a:p>
            <a:pPr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&amp; no. of flowers</a:t>
            </a:r>
          </a:p>
        </p:txBody>
      </p:sp>
      <p:sp>
        <p:nvSpPr>
          <p:cNvPr id="381" name="Line"/>
          <p:cNvSpPr/>
          <p:nvPr/>
        </p:nvSpPr>
        <p:spPr>
          <a:xfrm flipV="1">
            <a:off x="5994398" y="-28759"/>
            <a:ext cx="2" cy="9811117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2" name="[length of basal glumes might be worth exploring as a character]"/>
          <p:cNvSpPr txBox="1"/>
          <p:nvPr/>
        </p:nvSpPr>
        <p:spPr>
          <a:xfrm>
            <a:off x="7531183" y="8764069"/>
            <a:ext cx="3850849" cy="645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[length of basal glumes might be worth exploring as a character]</a:t>
            </a:r>
          </a:p>
        </p:txBody>
      </p:sp>
      <p:sp>
        <p:nvSpPr>
          <p:cNvPr id="383" name="Line"/>
          <p:cNvSpPr/>
          <p:nvPr/>
        </p:nvSpPr>
        <p:spPr>
          <a:xfrm flipV="1">
            <a:off x="4885185" y="2357416"/>
            <a:ext cx="20836" cy="297945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" name="Line"/>
          <p:cNvSpPr/>
          <p:nvPr/>
        </p:nvSpPr>
        <p:spPr>
          <a:xfrm flipV="1">
            <a:off x="4885185" y="4346828"/>
            <a:ext cx="2" cy="348744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5" name="Line"/>
          <p:cNvSpPr/>
          <p:nvPr/>
        </p:nvSpPr>
        <p:spPr>
          <a:xfrm flipV="1">
            <a:off x="4981435" y="6104507"/>
            <a:ext cx="2" cy="437645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6" name="never expands, and glumes soon dropped"/>
          <p:cNvSpPr txBox="1"/>
          <p:nvPr/>
        </p:nvSpPr>
        <p:spPr>
          <a:xfrm>
            <a:off x="10299296" y="3755305"/>
            <a:ext cx="2367722" cy="594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never expands, and glumes soon dropped</a:t>
            </a:r>
          </a:p>
        </p:txBody>
      </p:sp>
      <p:sp>
        <p:nvSpPr>
          <p:cNvPr id="387" name="always short"/>
          <p:cNvSpPr txBox="1"/>
          <p:nvPr/>
        </p:nvSpPr>
        <p:spPr>
          <a:xfrm>
            <a:off x="9392152" y="2057872"/>
            <a:ext cx="1373487" cy="3276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always short</a:t>
            </a:r>
          </a:p>
        </p:txBody>
      </p:sp>
      <p:sp>
        <p:nvSpPr>
          <p:cNvPr id="388" name="large and swells, if ripening"/>
          <p:cNvSpPr txBox="1"/>
          <p:nvPr/>
        </p:nvSpPr>
        <p:spPr>
          <a:xfrm>
            <a:off x="11064975" y="5810129"/>
            <a:ext cx="1789465" cy="594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large and swells, if ripening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can-131013-0003.jpg" descr="Scan-131013-0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005" y="1221308"/>
            <a:ext cx="11696597" cy="822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2007: two SPECIES – and the hybrid gets a nice binomial!:…"/>
          <p:cNvSpPr txBox="1"/>
          <p:nvPr>
            <p:ph type="title" idx="4294967295"/>
          </p:nvPr>
        </p:nvSpPr>
        <p:spPr>
          <a:xfrm>
            <a:off x="474585" y="380702"/>
            <a:ext cx="12055630" cy="895055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20000"/>
              </a:lnSpc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2007: now two SPECIES – and the hybrid gets a much nicer binomial!: </a:t>
            </a:r>
          </a:p>
          <a:p>
            <a:pPr algn="l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common species is now </a:t>
            </a:r>
            <a:r>
              <a:rPr i="1"/>
              <a:t>germanicum</a:t>
            </a:r>
            <a:r>
              <a:rPr i="1"/>
              <a:t>;</a:t>
            </a:r>
            <a:r>
              <a:t> the rare species is</a:t>
            </a:r>
            <a:r>
              <a:rPr i="1"/>
              <a:t> cespitosum</a:t>
            </a:r>
          </a:p>
        </p:txBody>
      </p:sp>
      <p:sp>
        <p:nvSpPr>
          <p:cNvPr id="142" name="Sedges of the British Isles (BSBI, 2007)"/>
          <p:cNvSpPr txBox="1"/>
          <p:nvPr/>
        </p:nvSpPr>
        <p:spPr>
          <a:xfrm>
            <a:off x="3585418" y="1346951"/>
            <a:ext cx="5833964" cy="39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i="1" sz="2200">
                <a:solidFill>
                  <a:srgbClr val="9437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Sedges of the British Isles</a:t>
            </a:r>
            <a:r>
              <a:rPr i="0"/>
              <a:t> (BSBI, 2007)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G_7188Sm.jpeg" descr="IMG_7188S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837" y="1558938"/>
            <a:ext cx="12473125" cy="7802883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BUT beware ‘tiny’ stunted germanicum!!"/>
          <p:cNvSpPr txBox="1"/>
          <p:nvPr/>
        </p:nvSpPr>
        <p:spPr>
          <a:xfrm>
            <a:off x="3289086" y="712419"/>
            <a:ext cx="6426629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BUT beware ‘tiny’ stunted </a:t>
            </a:r>
            <a:r>
              <a:rPr i="1"/>
              <a:t>germanicum</a:t>
            </a:r>
            <a:r>
              <a:t>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tem cross-section"/>
          <p:cNvSpPr txBox="1"/>
          <p:nvPr/>
        </p:nvSpPr>
        <p:spPr>
          <a:xfrm>
            <a:off x="4247355" y="4306366"/>
            <a:ext cx="4510089" cy="505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Stem cross-section</a:t>
            </a:r>
          </a:p>
        </p:txBody>
      </p:sp>
      <p:sp>
        <p:nvSpPr>
          <p:cNvPr id="394" name="Separation &amp; Identification:…"/>
          <p:cNvSpPr txBox="1"/>
          <p:nvPr/>
        </p:nvSpPr>
        <p:spPr>
          <a:xfrm>
            <a:off x="4212192" y="2029868"/>
            <a:ext cx="4580416" cy="13944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Separation &amp; Identification:</a:t>
            </a:r>
          </a:p>
          <a:p>
            <a:pPr>
              <a:defRPr b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</a:t>
            </a:r>
          </a:p>
        </p:txBody>
      </p:sp>
      <p:sp>
        <p:nvSpPr>
          <p:cNvPr id="395" name="[needs compound microscope]"/>
          <p:cNvSpPr txBox="1"/>
          <p:nvPr/>
        </p:nvSpPr>
        <p:spPr>
          <a:xfrm>
            <a:off x="4247355" y="7074365"/>
            <a:ext cx="4510089" cy="4292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i="1" sz="25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[needs compound microscope]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Best germanicum background LQed out.png" descr="Best germanicum background LQed ou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307" y="1564638"/>
            <a:ext cx="6601237" cy="573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Best cespit background LQed out.png" descr="Best cespit background LQed ou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4846" y="2338795"/>
            <a:ext cx="4748879" cy="4235082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Northern Deergrass…"/>
          <p:cNvSpPr txBox="1"/>
          <p:nvPr>
            <p:ph type="title" idx="4294967295"/>
          </p:nvPr>
        </p:nvSpPr>
        <p:spPr>
          <a:xfrm>
            <a:off x="7099358" y="7197494"/>
            <a:ext cx="4102299" cy="1144093"/>
          </a:xfrm>
          <a:prstGeom prst="rect">
            <a:avLst/>
          </a:prstGeom>
        </p:spPr>
        <p:txBody>
          <a:bodyPr/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Northern Deergrass</a:t>
            </a:r>
          </a:p>
          <a:p>
            <a: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cespitosum</a:t>
            </a:r>
          </a:p>
        </p:txBody>
      </p:sp>
      <p:sp>
        <p:nvSpPr>
          <p:cNvPr id="400" name="Common Deergrass…"/>
          <p:cNvSpPr txBox="1"/>
          <p:nvPr/>
        </p:nvSpPr>
        <p:spPr>
          <a:xfrm>
            <a:off x="1410180" y="7408861"/>
            <a:ext cx="4358585" cy="7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Common Deergrass</a:t>
            </a:r>
          </a:p>
          <a:p>
            <a: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germanicum</a:t>
            </a:r>
          </a:p>
        </p:txBody>
      </p:sp>
      <p:sp>
        <p:nvSpPr>
          <p:cNvPr id="401" name="Stem cross-sections"/>
          <p:cNvSpPr txBox="1"/>
          <p:nvPr/>
        </p:nvSpPr>
        <p:spPr>
          <a:xfrm>
            <a:off x="5801433" y="1273215"/>
            <a:ext cx="3411857" cy="4419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Stem cross-sections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creen Shot 2018-03-17 at 22.27.26.png" descr="Screen Shot 2018-03-17 at 22.27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326" y="1755207"/>
            <a:ext cx="10980148" cy="7647555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Putative internal structure of longitudinal stem-section…"/>
          <p:cNvSpPr txBox="1"/>
          <p:nvPr/>
        </p:nvSpPr>
        <p:spPr>
          <a:xfrm>
            <a:off x="2780853" y="566103"/>
            <a:ext cx="7443094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Putative internal structure of longitudinal stem-section</a:t>
            </a:r>
          </a:p>
          <a:p>
            <a:pPr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[view on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website</a:t>
            </a:r>
            <a:r>
              <a:t> with explanation]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. germanicum stem-section"/>
          <p:cNvSpPr txBox="1"/>
          <p:nvPr/>
        </p:nvSpPr>
        <p:spPr>
          <a:xfrm>
            <a:off x="3861035" y="3289877"/>
            <a:ext cx="528273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germanicum:</a:t>
            </a:r>
            <a:r>
              <a:rPr i="0"/>
              <a:t> stem-section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Trichoph germanicum X-section.pdf" descr="Trichoph germanicum X-sec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15" y="676354"/>
            <a:ext cx="12527969" cy="8858223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Also on website …"/>
          <p:cNvSpPr txBox="1"/>
          <p:nvPr/>
        </p:nvSpPr>
        <p:spPr>
          <a:xfrm>
            <a:off x="266809" y="162675"/>
            <a:ext cx="26622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Also on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website</a:t>
            </a:r>
            <a:r>
              <a:t>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ermanicum1annotated.jpeg" descr="Germanicum1annotat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417" y="1207554"/>
            <a:ext cx="12177966" cy="8118644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germanicum"/>
          <p:cNvSpPr txBox="1"/>
          <p:nvPr/>
        </p:nvSpPr>
        <p:spPr>
          <a:xfrm>
            <a:off x="5099942" y="685516"/>
            <a:ext cx="2562802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germanicum</a:t>
            </a:r>
          </a:p>
        </p:txBody>
      </p:sp>
      <p:sp>
        <p:nvSpPr>
          <p:cNvPr id="413" name="beware: these are NOT substomatal cavities!"/>
          <p:cNvSpPr txBox="1"/>
          <p:nvPr/>
        </p:nvSpPr>
        <p:spPr>
          <a:xfrm>
            <a:off x="804693" y="3041675"/>
            <a:ext cx="2221430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beware: these are NOT substomatal cavities!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TrichGermanicumGlasson4Sept2012b copy.jpeg" descr="TrichGermanicumGlasson4Sept2012b cop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75" y="1978898"/>
            <a:ext cx="6268705" cy="5795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Germanicum2.jpeg" descr="Germanicum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827618" y="2319222"/>
            <a:ext cx="5795803" cy="5115156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germanicum, variation"/>
          <p:cNvSpPr txBox="1"/>
          <p:nvPr/>
        </p:nvSpPr>
        <p:spPr>
          <a:xfrm>
            <a:off x="4570274" y="1035240"/>
            <a:ext cx="3675941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germanicum, variation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ermanicum substomatal pit.jpeg" descr="germanicum substomatal pi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643" y="1106531"/>
            <a:ext cx="12367513" cy="824501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germanicum"/>
          <p:cNvSpPr txBox="1"/>
          <p:nvPr/>
        </p:nvSpPr>
        <p:spPr>
          <a:xfrm>
            <a:off x="5132746" y="497204"/>
            <a:ext cx="2497192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germanicum</a:t>
            </a:r>
          </a:p>
        </p:txBody>
      </p:sp>
      <p:sp>
        <p:nvSpPr>
          <p:cNvPr id="421" name="substomatal pit ~ tiny!"/>
          <p:cNvSpPr txBox="1"/>
          <p:nvPr/>
        </p:nvSpPr>
        <p:spPr>
          <a:xfrm>
            <a:off x="1091160" y="5571194"/>
            <a:ext cx="2605097" cy="772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substomatal pit ~ tiny!</a:t>
            </a:r>
          </a:p>
        </p:txBody>
      </p:sp>
      <p:sp>
        <p:nvSpPr>
          <p:cNvPr id="422" name="stoma…"/>
          <p:cNvSpPr txBox="1"/>
          <p:nvPr/>
        </p:nvSpPr>
        <p:spPr>
          <a:xfrm>
            <a:off x="4863351" y="6704073"/>
            <a:ext cx="1142156" cy="11277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stoma</a:t>
            </a:r>
          </a:p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guard-cells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ermanicum stoma.jpeg" descr="Germanicum stom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4511" y="380827"/>
            <a:ext cx="9293662" cy="899194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germanicum"/>
          <p:cNvSpPr txBox="1"/>
          <p:nvPr/>
        </p:nvSpPr>
        <p:spPr>
          <a:xfrm>
            <a:off x="9523145" y="486439"/>
            <a:ext cx="2156594" cy="416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germanicum</a:t>
            </a:r>
          </a:p>
        </p:txBody>
      </p:sp>
      <p:sp>
        <p:nvSpPr>
          <p:cNvPr id="426" name="stoma guard cells"/>
          <p:cNvSpPr txBox="1"/>
          <p:nvPr/>
        </p:nvSpPr>
        <p:spPr>
          <a:xfrm>
            <a:off x="8172273" y="4901654"/>
            <a:ext cx="1015842" cy="11277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stoma guard cells</a:t>
            </a:r>
          </a:p>
        </p:txBody>
      </p:sp>
      <p:sp>
        <p:nvSpPr>
          <p:cNvPr id="427" name="Line"/>
          <p:cNvSpPr/>
          <p:nvPr/>
        </p:nvSpPr>
        <p:spPr>
          <a:xfrm flipH="1" flipV="1">
            <a:off x="6935657" y="5250617"/>
            <a:ext cx="1114446" cy="1377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8" name="Line"/>
          <p:cNvSpPr/>
          <p:nvPr/>
        </p:nvSpPr>
        <p:spPr>
          <a:xfrm flipH="1">
            <a:off x="6910257" y="5414234"/>
            <a:ext cx="1138761" cy="20745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9" name="substomatal pit ~ tiny, crushed!"/>
          <p:cNvSpPr txBox="1"/>
          <p:nvPr/>
        </p:nvSpPr>
        <p:spPr>
          <a:xfrm>
            <a:off x="7856959" y="3230739"/>
            <a:ext cx="2605098" cy="772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substomatal pit ~ tiny, crushed!</a:t>
            </a:r>
          </a:p>
        </p:txBody>
      </p:sp>
      <p:sp>
        <p:nvSpPr>
          <p:cNvPr id="430" name="Line"/>
          <p:cNvSpPr/>
          <p:nvPr/>
        </p:nvSpPr>
        <p:spPr>
          <a:xfrm flipH="1">
            <a:off x="6188348" y="3779692"/>
            <a:ext cx="1661222" cy="79087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1" name="aerenchyma, not substomatal pit!"/>
          <p:cNvSpPr txBox="1"/>
          <p:nvPr/>
        </p:nvSpPr>
        <p:spPr>
          <a:xfrm>
            <a:off x="464909" y="1533054"/>
            <a:ext cx="2605098" cy="1483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this is a pocket of aerenchyma, NOT a substomatal pit!</a:t>
            </a:r>
          </a:p>
        </p:txBody>
      </p:sp>
      <p:sp>
        <p:nvSpPr>
          <p:cNvPr id="432" name="Line"/>
          <p:cNvSpPr/>
          <p:nvPr/>
        </p:nvSpPr>
        <p:spPr>
          <a:xfrm>
            <a:off x="1842330" y="3032263"/>
            <a:ext cx="1655680" cy="228360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60959" y="49871"/>
            <a:ext cx="12882882" cy="9653858"/>
          </a:xfrm>
          <a:prstGeom prst="rect">
            <a:avLst/>
          </a:prstGeom>
          <a:ln w="127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45" name="… so now we have three taxa…"/>
          <p:cNvSpPr txBox="1"/>
          <p:nvPr>
            <p:ph type="ctrTitle"/>
          </p:nvPr>
        </p:nvSpPr>
        <p:spPr>
          <a:xfrm>
            <a:off x="3438954" y="2744141"/>
            <a:ext cx="6126891" cy="82292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800"/>
              </a:spcBef>
              <a:defRPr b="1" i="1" sz="3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…so now we have three taxa…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. cespitosum stem-section"/>
          <p:cNvSpPr txBox="1"/>
          <p:nvPr/>
        </p:nvSpPr>
        <p:spPr>
          <a:xfrm>
            <a:off x="3945309" y="3251777"/>
            <a:ext cx="511418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cespitosum:</a:t>
            </a:r>
            <a:r>
              <a:rPr i="0"/>
              <a:t> stem-section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Trichoph cespitosum X-section.pdf" descr="Trichoph cespitosum X-sec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545" y="702440"/>
            <a:ext cx="12415710" cy="8778847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Also on website …"/>
          <p:cNvSpPr txBox="1"/>
          <p:nvPr/>
        </p:nvSpPr>
        <p:spPr>
          <a:xfrm>
            <a:off x="319417" y="175028"/>
            <a:ext cx="26622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Also on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website</a:t>
            </a:r>
            <a:r>
              <a:t>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G_6460.jpeg" descr="IMG_64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1848" y="1158347"/>
            <a:ext cx="12501104" cy="833407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espitosum"/>
          <p:cNvSpPr txBox="1"/>
          <p:nvPr>
            <p:ph type="title" idx="4294967295"/>
          </p:nvPr>
        </p:nvSpPr>
        <p:spPr>
          <a:xfrm>
            <a:off x="5317113" y="520849"/>
            <a:ext cx="2370573" cy="584142"/>
          </a:xfrm>
          <a:prstGeom prst="rect">
            <a:avLst/>
          </a:prstGeom>
        </p:spPr>
        <p:txBody>
          <a:bodyPr/>
          <a:lstStyle>
            <a:lvl1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cespitosum</a:t>
            </a:r>
          </a:p>
        </p:txBody>
      </p:sp>
      <p:sp>
        <p:nvSpPr>
          <p:cNvPr id="441" name="LARGE substomatal pits, often paired"/>
          <p:cNvSpPr txBox="1"/>
          <p:nvPr/>
        </p:nvSpPr>
        <p:spPr>
          <a:xfrm>
            <a:off x="9031355" y="1843590"/>
            <a:ext cx="2287688" cy="148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LARGE substomatal pits, often paired</a:t>
            </a:r>
          </a:p>
        </p:txBody>
      </p:sp>
      <p:sp>
        <p:nvSpPr>
          <p:cNvPr id="442" name="Line"/>
          <p:cNvSpPr/>
          <p:nvPr/>
        </p:nvSpPr>
        <p:spPr>
          <a:xfrm flipH="1">
            <a:off x="7700016" y="3065303"/>
            <a:ext cx="1846216" cy="91863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3" name="Line"/>
          <p:cNvSpPr/>
          <p:nvPr/>
        </p:nvSpPr>
        <p:spPr>
          <a:xfrm flipH="1">
            <a:off x="9391614" y="3077841"/>
            <a:ext cx="140175" cy="223304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4" name="Line"/>
          <p:cNvSpPr/>
          <p:nvPr/>
        </p:nvSpPr>
        <p:spPr>
          <a:xfrm flipH="1" flipV="1">
            <a:off x="8008076" y="4980781"/>
            <a:ext cx="1374024" cy="2347847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5" name="lining of tiny clear cells"/>
          <p:cNvSpPr txBox="1"/>
          <p:nvPr/>
        </p:nvSpPr>
        <p:spPr>
          <a:xfrm>
            <a:off x="9307780" y="7217388"/>
            <a:ext cx="2091242" cy="77216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lining of tiny clear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TrichCespitGlasson4Sept2012B.jpg" descr="TrichCespitGlasson4Sept2012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87" y="189845"/>
            <a:ext cx="12468826" cy="937390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cespitosum, variation"/>
          <p:cNvSpPr txBox="1"/>
          <p:nvPr>
            <p:ph type="title" idx="4294967295"/>
          </p:nvPr>
        </p:nvSpPr>
        <p:spPr>
          <a:xfrm>
            <a:off x="476003" y="434747"/>
            <a:ext cx="3214099" cy="622048"/>
          </a:xfrm>
          <a:prstGeom prst="rect">
            <a:avLst/>
          </a:prstGeom>
        </p:spPr>
        <p:txBody>
          <a:bodyPr/>
          <a:lstStyle>
            <a:lvl1pPr defTabSz="554990"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cespitosum, variation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TrichCespitGlasson4Sept2012A.jpeg" descr="TrichCespitGlasson4Sept2012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417" y="243559"/>
            <a:ext cx="10611965" cy="9266482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cespitosum, variation"/>
          <p:cNvSpPr txBox="1"/>
          <p:nvPr/>
        </p:nvSpPr>
        <p:spPr>
          <a:xfrm>
            <a:off x="188276" y="451682"/>
            <a:ext cx="3955785" cy="41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cespitosum, variation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. × foersteri stem-section"/>
          <p:cNvSpPr txBox="1"/>
          <p:nvPr/>
        </p:nvSpPr>
        <p:spPr>
          <a:xfrm>
            <a:off x="3982423" y="3010477"/>
            <a:ext cx="50399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3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× foersteri:</a:t>
            </a:r>
            <a:r>
              <a:rPr i="0"/>
              <a:t> stem-section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Best cespit background LQed out.png" descr="Best cespit background LQed ou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358" y="1309577"/>
            <a:ext cx="4734563" cy="42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Northern Deergrass T. cespitosum"/>
          <p:cNvSpPr txBox="1"/>
          <p:nvPr>
            <p:ph type="title" idx="4294967295"/>
          </p:nvPr>
        </p:nvSpPr>
        <p:spPr>
          <a:xfrm>
            <a:off x="9071047" y="644347"/>
            <a:ext cx="4030580" cy="911687"/>
          </a:xfrm>
          <a:prstGeom prst="rect">
            <a:avLst/>
          </a:prstGeom>
        </p:spPr>
        <p:txBody>
          <a:bodyPr/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Northern Deergrass</a:t>
            </a:r>
          </a:p>
          <a:p>
            <a: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cespitosum</a:t>
            </a:r>
          </a:p>
        </p:txBody>
      </p:sp>
      <p:sp>
        <p:nvSpPr>
          <p:cNvPr id="457" name="Common Deergrass…"/>
          <p:cNvSpPr txBox="1"/>
          <p:nvPr/>
        </p:nvSpPr>
        <p:spPr>
          <a:xfrm>
            <a:off x="-325610" y="739510"/>
            <a:ext cx="4030580" cy="7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Common Deergrass</a:t>
            </a:r>
          </a:p>
          <a:p>
            <a: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germanicum</a:t>
            </a:r>
          </a:p>
        </p:txBody>
      </p:sp>
      <p:pic>
        <p:nvPicPr>
          <p:cNvPr id="458" name="Best xfoersteri background LQed out.png" descr="Best xfoersteri background LQed ou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4898" y="4821482"/>
            <a:ext cx="5439955" cy="44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Hybrid Deergrass…"/>
          <p:cNvSpPr txBox="1"/>
          <p:nvPr/>
        </p:nvSpPr>
        <p:spPr>
          <a:xfrm>
            <a:off x="9724166" y="6223225"/>
            <a:ext cx="2947104" cy="7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Hybrid Deergrass</a:t>
            </a:r>
          </a:p>
          <a:p>
            <a:pPr>
              <a:defRPr b="1" i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× foersteri</a:t>
            </a:r>
          </a:p>
        </p:txBody>
      </p:sp>
      <p:pic>
        <p:nvPicPr>
          <p:cNvPr id="460" name="Best germanicum background LQed out.png" descr="Best germanicum background LQed ou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363" y="1061698"/>
            <a:ext cx="6175947" cy="536484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comparison"/>
          <p:cNvSpPr txBox="1"/>
          <p:nvPr/>
        </p:nvSpPr>
        <p:spPr>
          <a:xfrm>
            <a:off x="5890553" y="846189"/>
            <a:ext cx="202200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comparison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creen Shot 2018-03-17 at 22.27.26.png" descr="Screen Shot 2018-03-17 at 22.27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988" y="1113854"/>
            <a:ext cx="11932824" cy="8311083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[Repeated slide for clarification … putative internal structure]"/>
          <p:cNvSpPr txBox="1"/>
          <p:nvPr/>
        </p:nvSpPr>
        <p:spPr>
          <a:xfrm>
            <a:off x="1950963" y="531381"/>
            <a:ext cx="910287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[Repeated slide for clarification … putative internal structure]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xfoersteriNEWER.pdf" descr="xfoersteriNEW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802" y="661745"/>
            <a:ext cx="12493196" cy="8833637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Also on website …"/>
          <p:cNvSpPr txBox="1"/>
          <p:nvPr/>
        </p:nvSpPr>
        <p:spPr>
          <a:xfrm>
            <a:off x="422734" y="93697"/>
            <a:ext cx="26622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Also on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website</a:t>
            </a:r>
            <a:r>
              <a:t>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G_9499sm.jpeg" descr="IMG_9499s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255" y="1074110"/>
            <a:ext cx="12566291" cy="837752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× foersteri"/>
          <p:cNvSpPr txBox="1"/>
          <p:nvPr>
            <p:ph type="title" idx="4294967295"/>
          </p:nvPr>
        </p:nvSpPr>
        <p:spPr>
          <a:xfrm>
            <a:off x="964276" y="431800"/>
            <a:ext cx="2171483" cy="611010"/>
          </a:xfrm>
          <a:prstGeom prst="rect">
            <a:avLst/>
          </a:prstGeom>
        </p:spPr>
        <p:txBody>
          <a:bodyPr/>
          <a:lstStyle>
            <a:lvl1pPr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× foersteri</a:t>
            </a:r>
          </a:p>
        </p:txBody>
      </p:sp>
      <p:sp>
        <p:nvSpPr>
          <p:cNvPr id="471" name="Line"/>
          <p:cNvSpPr/>
          <p:nvPr/>
        </p:nvSpPr>
        <p:spPr>
          <a:xfrm flipH="1">
            <a:off x="6684053" y="2327516"/>
            <a:ext cx="1888419" cy="1492189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2" name="substomatal pits OBVIOUS, but SMALLER than in cespitosum"/>
          <p:cNvSpPr txBox="1"/>
          <p:nvPr/>
        </p:nvSpPr>
        <p:spPr>
          <a:xfrm>
            <a:off x="8525267" y="1298630"/>
            <a:ext cx="3923408" cy="1051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substomatal pits OBVIOUS, but SMALLER than in </a:t>
            </a:r>
            <a:r>
              <a:rPr i="1"/>
              <a:t>cespitosum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eergrass…"/>
          <p:cNvSpPr txBox="1"/>
          <p:nvPr>
            <p:ph type="title" idx="4294967295"/>
          </p:nvPr>
        </p:nvSpPr>
        <p:spPr>
          <a:xfrm>
            <a:off x="469701" y="1188839"/>
            <a:ext cx="2560837" cy="484519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100"/>
              </a:spcBef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Common Deergrass</a:t>
            </a:r>
          </a:p>
          <a:p>
            <a:pPr>
              <a:spcBef>
                <a:spcPts val="100"/>
              </a:spcBef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"/>
              </a:spcBef>
              <a:defRPr b="1" i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germanicum</a:t>
            </a:r>
          </a:p>
          <a:p>
            <a:pPr>
              <a:spcBef>
                <a:spcPts val="100"/>
              </a:spcBef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100"/>
              </a:spcBef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148" name="IMG_2542Smaller.jpg" descr="IMG_2542Small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1422" y="1075058"/>
            <a:ext cx="9586992" cy="7527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6433-7lqedsmaller90pcwide.png" descr="6433-7lqedsmaller90pcw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8658" y="462531"/>
            <a:ext cx="9707485" cy="8828538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× foersteri"/>
          <p:cNvSpPr txBox="1"/>
          <p:nvPr>
            <p:ph type="title" idx="4294967295"/>
          </p:nvPr>
        </p:nvSpPr>
        <p:spPr>
          <a:xfrm>
            <a:off x="939575" y="492725"/>
            <a:ext cx="1930671" cy="490521"/>
          </a:xfrm>
          <a:prstGeom prst="rect">
            <a:avLst/>
          </a:prstGeom>
        </p:spPr>
        <p:txBody>
          <a:bodyPr anchor="t"/>
          <a:lstStyle>
            <a:lvl1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× foersteri</a:t>
            </a:r>
          </a:p>
        </p:txBody>
      </p:sp>
      <p:sp>
        <p:nvSpPr>
          <p:cNvPr id="476" name="Line"/>
          <p:cNvSpPr/>
          <p:nvPr/>
        </p:nvSpPr>
        <p:spPr>
          <a:xfrm flipH="1">
            <a:off x="8520181" y="876005"/>
            <a:ext cx="902771" cy="262032"/>
          </a:xfrm>
          <a:prstGeom prst="line">
            <a:avLst/>
          </a:prstGeom>
          <a:ln w="50800">
            <a:solidFill>
              <a:srgbClr val="531B93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7" name="Line"/>
          <p:cNvSpPr/>
          <p:nvPr/>
        </p:nvSpPr>
        <p:spPr>
          <a:xfrm>
            <a:off x="4555365" y="266723"/>
            <a:ext cx="473159" cy="473160"/>
          </a:xfrm>
          <a:prstGeom prst="line">
            <a:avLst/>
          </a:prstGeom>
          <a:ln w="50800">
            <a:solidFill>
              <a:srgbClr val="531B93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8" name="substomatal pits OBVIOUS, but SMALLER than in cespitosum"/>
          <p:cNvSpPr txBox="1"/>
          <p:nvPr/>
        </p:nvSpPr>
        <p:spPr>
          <a:xfrm>
            <a:off x="9572731" y="474938"/>
            <a:ext cx="2914602" cy="14833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>
              <a:defRPr b="1">
                <a:solidFill>
                  <a:srgbClr val="531B9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substomatal pits OBVIOUS, but SMALLER than in </a:t>
            </a:r>
            <a:r>
              <a:rPr i="1"/>
              <a:t>cespitosum</a:t>
            </a:r>
          </a:p>
        </p:txBody>
      </p:sp>
      <p:sp>
        <p:nvSpPr>
          <p:cNvPr id="479" name="Line"/>
          <p:cNvSpPr/>
          <p:nvPr/>
        </p:nvSpPr>
        <p:spPr>
          <a:xfrm flipV="1">
            <a:off x="2533377" y="5754242"/>
            <a:ext cx="523697" cy="770056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0" name="Line"/>
          <p:cNvSpPr/>
          <p:nvPr/>
        </p:nvSpPr>
        <p:spPr>
          <a:xfrm flipV="1">
            <a:off x="2467036" y="2204418"/>
            <a:ext cx="1624764" cy="4466498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1" name="Line"/>
          <p:cNvSpPr/>
          <p:nvPr/>
        </p:nvSpPr>
        <p:spPr>
          <a:xfrm flipH="1" flipV="1">
            <a:off x="6735257" y="8874987"/>
            <a:ext cx="352841" cy="600242"/>
          </a:xfrm>
          <a:prstGeom prst="line">
            <a:avLst/>
          </a:prstGeom>
          <a:ln w="50800">
            <a:solidFill>
              <a:srgbClr val="531B93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2" name="‘islets’ of clear cells within green tissue, variable in size and number; may even be lacking!"/>
          <p:cNvSpPr txBox="1"/>
          <p:nvPr/>
        </p:nvSpPr>
        <p:spPr>
          <a:xfrm>
            <a:off x="239686" y="6573641"/>
            <a:ext cx="2287687" cy="25501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‘islets’ of clear cells within green tissue, variable in size and number; may even be lacking!</a:t>
            </a:r>
          </a:p>
        </p:txBody>
      </p:sp>
      <p:sp>
        <p:nvSpPr>
          <p:cNvPr id="483" name="Line"/>
          <p:cNvSpPr/>
          <p:nvPr/>
        </p:nvSpPr>
        <p:spPr>
          <a:xfrm>
            <a:off x="3857405" y="461719"/>
            <a:ext cx="316534" cy="564946"/>
          </a:xfrm>
          <a:prstGeom prst="line">
            <a:avLst/>
          </a:prstGeom>
          <a:ln w="50800">
            <a:solidFill>
              <a:srgbClr val="531B93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× foersteri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× foersteri</a:t>
            </a:r>
          </a:p>
        </p:txBody>
      </p:sp>
      <p:pic>
        <p:nvPicPr>
          <p:cNvPr id="486" name="Focus Result (A, 8, 4) crop etc exp.jpeg" descr="Focus Result (A, 8, 4) crop etc ex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334" y="265522"/>
            <a:ext cx="11440131" cy="9222556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Line"/>
          <p:cNvSpPr/>
          <p:nvPr/>
        </p:nvSpPr>
        <p:spPr>
          <a:xfrm flipH="1">
            <a:off x="10553506" y="1918945"/>
            <a:ext cx="139119" cy="130568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8" name="substomatal pits not all cleanly ‘cut through’"/>
          <p:cNvSpPr txBox="1"/>
          <p:nvPr/>
        </p:nvSpPr>
        <p:spPr>
          <a:xfrm>
            <a:off x="9572731" y="690838"/>
            <a:ext cx="2287688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substomatal pits not all cleanly ‘cut through’</a:t>
            </a:r>
          </a:p>
        </p:txBody>
      </p:sp>
      <p:sp>
        <p:nvSpPr>
          <p:cNvPr id="489" name="‘islets’ of clear cells within green tissue"/>
          <p:cNvSpPr txBox="1"/>
          <p:nvPr/>
        </p:nvSpPr>
        <p:spPr>
          <a:xfrm>
            <a:off x="1010454" y="7727094"/>
            <a:ext cx="2287687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>
            <a:lvl1pPr>
              <a:defRPr b="1" sz="2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‘islets’ of clear cells within green tissue</a:t>
            </a:r>
          </a:p>
        </p:txBody>
      </p:sp>
      <p:sp>
        <p:nvSpPr>
          <p:cNvPr id="490" name="Line"/>
          <p:cNvSpPr/>
          <p:nvPr/>
        </p:nvSpPr>
        <p:spPr>
          <a:xfrm flipV="1">
            <a:off x="2145882" y="6396185"/>
            <a:ext cx="1261343" cy="126134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1" name="Line"/>
          <p:cNvSpPr/>
          <p:nvPr/>
        </p:nvSpPr>
        <p:spPr>
          <a:xfrm flipV="1">
            <a:off x="2160757" y="4161156"/>
            <a:ext cx="523112" cy="34953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2" name="× foersteri"/>
          <p:cNvSpPr txBox="1"/>
          <p:nvPr/>
        </p:nvSpPr>
        <p:spPr>
          <a:xfrm>
            <a:off x="819994" y="1137154"/>
            <a:ext cx="2668608" cy="41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× foersteri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6597-6606lqedsm.jpg" descr="6597-6606lqed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3480" y="2445450"/>
            <a:ext cx="5557749" cy="520375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obvious substomatal pits, so clearly × foersteri, but the hybrid only VERY rarely has ‘islets’ this large!…"/>
          <p:cNvSpPr txBox="1"/>
          <p:nvPr>
            <p:ph type="title" idx="4294967295"/>
          </p:nvPr>
        </p:nvSpPr>
        <p:spPr>
          <a:xfrm>
            <a:off x="2607223" y="894402"/>
            <a:ext cx="7790354" cy="1509143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20000"/>
              </a:lnSpc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obvious substomatal pits, so clearly × </a:t>
            </a:r>
            <a:r>
              <a:rPr i="1"/>
              <a:t>foersteri,</a:t>
            </a:r>
            <a:r>
              <a:t> but the hybrid only VERY rarely has ‘islets’ this large!</a:t>
            </a:r>
          </a:p>
          <a:p>
            <a:pPr>
              <a:defRPr b="1"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? possible backcrossing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inally,"/>
          <p:cNvSpPr txBox="1"/>
          <p:nvPr>
            <p:ph type="ctrTitle"/>
          </p:nvPr>
        </p:nvSpPr>
        <p:spPr>
          <a:xfrm>
            <a:off x="4489715" y="3675514"/>
            <a:ext cx="4025371" cy="122434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27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Finally,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… could we have FOUR Trichophorums??…"/>
          <p:cNvSpPr txBox="1"/>
          <p:nvPr>
            <p:ph type="ctrTitle"/>
          </p:nvPr>
        </p:nvSpPr>
        <p:spPr>
          <a:xfrm>
            <a:off x="1270000" y="2487652"/>
            <a:ext cx="10464801" cy="4397414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27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could we have FOUR Trichophorums??</a:t>
            </a:r>
          </a:p>
          <a:p>
            <a:pPr>
              <a:spcBef>
                <a:spcPts val="27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27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>
              <a:spcBef>
                <a:spcPts val="2700"/>
              </a:spcBef>
              <a:defRPr b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There was</a:t>
            </a:r>
          </a:p>
          <a:p>
            <a:pPr>
              <a:spcBef>
                <a:spcPts val="2700"/>
              </a:spcBef>
              <a:defRPr b="1" i="1" sz="2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Trichophorum alpinum,</a:t>
            </a:r>
            <a:r>
              <a:rPr i="0"/>
              <a:t> Moss of Restenneth, 1791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Trichophorum alpinum spn sm.jpg" descr="Trichophorum alpinum spn 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1165">
            <a:off x="2981494" y="-1034832"/>
            <a:ext cx="7041811" cy="12587434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Cotton Deergrass Trichophorum alpinum…"/>
          <p:cNvSpPr txBox="1"/>
          <p:nvPr/>
        </p:nvSpPr>
        <p:spPr>
          <a:xfrm>
            <a:off x="556715" y="641835"/>
            <a:ext cx="6862138" cy="84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marL="38100" indent="-38100">
              <a:spcBef>
                <a:spcPts val="600"/>
              </a:spcBef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Cotton Deergrass </a:t>
            </a:r>
            <a:r>
              <a:rPr i="1"/>
              <a:t>Trichophorum alpinum</a:t>
            </a:r>
          </a:p>
          <a:p>
            <a:pPr marL="38100" indent="-38100">
              <a:spcBef>
                <a:spcPts val="600"/>
              </a:spcBef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(Norway)</a:t>
            </a:r>
          </a:p>
        </p:txBody>
      </p:sp>
      <p:sp>
        <p:nvSpPr>
          <p:cNvPr id="503" name="… ‘like a tiny patch-forming Eriophorum’"/>
          <p:cNvSpPr txBox="1"/>
          <p:nvPr/>
        </p:nvSpPr>
        <p:spPr>
          <a:xfrm>
            <a:off x="5423335" y="3060699"/>
            <a:ext cx="57370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2700"/>
              </a:spcBef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 ‘like a tiny patch-forming </a:t>
            </a:r>
            <a:r>
              <a:rPr i="1"/>
              <a:t>Eriophorum’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Trichophorum alpinum crop.jpg" descr="Trichophorum alpinum crop.jpg"/>
          <p:cNvPicPr>
            <a:picLocks noChangeAspect="1"/>
          </p:cNvPicPr>
          <p:nvPr/>
        </p:nvPicPr>
        <p:blipFill>
          <a:blip r:embed="rId2">
            <a:extLst/>
          </a:blip>
          <a:srcRect l="0" t="85" r="0" b="0"/>
          <a:stretch>
            <a:fillRect/>
          </a:stretch>
        </p:blipFill>
        <p:spPr>
          <a:xfrm>
            <a:off x="493230" y="259555"/>
            <a:ext cx="12018304" cy="9234428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Cotton Deergrass Trichophorum alpinum…"/>
          <p:cNvSpPr txBox="1"/>
          <p:nvPr/>
        </p:nvSpPr>
        <p:spPr>
          <a:xfrm>
            <a:off x="640554" y="570327"/>
            <a:ext cx="6021833" cy="84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 anchor="ctr">
            <a:spAutoFit/>
          </a:bodyPr>
          <a:lstStyle/>
          <a:p>
            <a:pPr marL="38100" indent="-38100">
              <a:spcBef>
                <a:spcPts val="600"/>
              </a:spcBef>
              <a:defRPr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Cotton Deergrass </a:t>
            </a:r>
            <a:r>
              <a:rPr i="1"/>
              <a:t>Trichophorum alpinum</a:t>
            </a:r>
            <a:endParaRPr i="1"/>
          </a:p>
          <a:p>
            <a:pPr marL="38100" indent="-38100">
              <a:spcBef>
                <a:spcPts val="600"/>
              </a:spcBef>
              <a:defRPr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(Norway)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Links to:…"/>
          <p:cNvSpPr txBox="1"/>
          <p:nvPr/>
        </p:nvSpPr>
        <p:spPr>
          <a:xfrm>
            <a:off x="992353" y="2270811"/>
            <a:ext cx="11020094" cy="255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7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>
              <a:lnSpc>
                <a:spcPct val="17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Links to:</a:t>
            </a:r>
          </a:p>
          <a:p>
            <a:pPr>
              <a:lnSpc>
                <a:spcPct val="17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a lot more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more information</a:t>
            </a:r>
            <a:r>
              <a:t> on the genus,</a:t>
            </a:r>
          </a:p>
          <a:p>
            <a:pPr>
              <a:lnSpc>
                <a:spcPct val="170000"/>
              </a:lnSpc>
              <a:defRPr b="1" sz="2600">
                <a:latin typeface="+mj-lt"/>
                <a:ea typeface="+mj-ea"/>
                <a:cs typeface="+mj-cs"/>
                <a:sym typeface="Helvetica Neue"/>
              </a:defRPr>
            </a:pPr>
            <a:r>
              <a:t>and </a:t>
            </a:r>
            <a:r>
              <a:t>the downloadable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field-guide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EBEBEB"/>
            </a:gs>
            <a:gs pos="83731">
              <a:srgbClr val="B9C7A5"/>
            </a:gs>
            <a:gs pos="100000">
              <a:srgbClr val="88A26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Map T germ.png" descr="Map T ger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7089" y="237158"/>
            <a:ext cx="6562536" cy="9279284"/>
          </a:xfrm>
          <a:prstGeom prst="rect">
            <a:avLst/>
          </a:prstGeom>
          <a:ln w="12700">
            <a:solidFill>
              <a:srgbClr val="80BFFF"/>
            </a:solidFill>
            <a:miter lim="400000"/>
          </a:ln>
        </p:spPr>
      </p:pic>
      <p:sp>
        <p:nvSpPr>
          <p:cNvPr id="151" name="‘Common’ Deergrass…"/>
          <p:cNvSpPr txBox="1"/>
          <p:nvPr>
            <p:ph type="title" idx="4294967295"/>
          </p:nvPr>
        </p:nvSpPr>
        <p:spPr>
          <a:xfrm>
            <a:off x="1435100" y="939799"/>
            <a:ext cx="3237310" cy="7158536"/>
          </a:xfrm>
          <a:prstGeom prst="rect">
            <a:avLst/>
          </a:prstGeom>
        </p:spPr>
        <p:txBody>
          <a:bodyPr anchor="t"/>
          <a:lstStyle/>
          <a:p>
            <a:pPr defTabSz="578358">
              <a:spcBef>
                <a:spcPts val="2000"/>
              </a:spcBef>
              <a:defRPr b="1"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Common Deergrass</a:t>
            </a:r>
          </a:p>
          <a:p>
            <a:pPr defTabSz="578358">
              <a:spcBef>
                <a:spcPts val="5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T.  germanicum</a:t>
            </a:r>
            <a:endParaRPr sz="2300"/>
          </a:p>
          <a:p>
            <a:pPr defTabSz="578358">
              <a:spcBef>
                <a:spcPts val="300"/>
              </a:spcBef>
              <a:defRPr b="1" i="1" sz="23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300"/>
              </a:spcBef>
              <a:defRPr b="1" i="1" sz="23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i="1"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 local </a:t>
            </a:r>
            <a:r>
              <a:rPr sz="2100"/>
              <a:t>‘Atlantic-subtlantic’ species</a:t>
            </a:r>
            <a:endParaRPr sz="2100"/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[shallow] peaty soils: blanket bog and wet heath</a:t>
            </a:r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i="1" sz="21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defTabSz="578358">
              <a:spcBef>
                <a:spcPts val="900"/>
              </a:spcBef>
              <a:defRPr b="1" sz="2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British Isles, ‘lower regions’ of Sweden, Denmark, France and Germany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